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0" r:id="rId2"/>
    <p:sldId id="271" r:id="rId3"/>
    <p:sldId id="272" r:id="rId4"/>
    <p:sldId id="273" r:id="rId5"/>
    <p:sldId id="275" r:id="rId6"/>
    <p:sldId id="277" r:id="rId7"/>
    <p:sldId id="278" r:id="rId8"/>
    <p:sldId id="279" r:id="rId9"/>
    <p:sldId id="28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25" r:id="rId32"/>
    <p:sldId id="326"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94660"/>
  </p:normalViewPr>
  <p:slideViewPr>
    <p:cSldViewPr>
      <p:cViewPr varScale="1">
        <p:scale>
          <a:sx n="80" d="100"/>
          <a:sy n="80" d="100"/>
        </p:scale>
        <p:origin x="12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8FBC2-6965-46BB-ABA4-55A932298AA0}" type="datetimeFigureOut">
              <a:rPr lang="tr-TR" smtClean="0"/>
              <a:t>19.2.2024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F3499-68E3-40F8-89A1-D98A6448A4C0}" type="slidenum">
              <a:rPr lang="tr-TR" smtClean="0"/>
              <a:t>‹#›</a:t>
            </a:fld>
            <a:endParaRPr lang="tr-TR"/>
          </a:p>
        </p:txBody>
      </p:sp>
    </p:spTree>
    <p:extLst>
      <p:ext uri="{BB962C8B-B14F-4D97-AF65-F5344CB8AC3E}">
        <p14:creationId xmlns:p14="http://schemas.microsoft.com/office/powerpoint/2010/main" val="74759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pPr eaLnBrk="1" hangingPunct="1"/>
            <a:endParaRPr lang="tr-TR" altLang="tr-TR" dirty="0" smtClean="0">
              <a:ea typeface="ＭＳ Ｐゴシック" pitchFamily="34" charset="-128"/>
            </a:endParaRPr>
          </a:p>
        </p:txBody>
      </p:sp>
    </p:spTree>
    <p:extLst>
      <p:ext uri="{BB962C8B-B14F-4D97-AF65-F5344CB8AC3E}">
        <p14:creationId xmlns:p14="http://schemas.microsoft.com/office/powerpoint/2010/main" val="178860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19.2.2024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19.2.2024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mages.google.com.tr/imgres?imgurl=http://www.creativepro.com/img/story/042204_fg1.jpg&amp;imgrefurl=http://www.creativepro.com/story/feature/21223.html&amp;h=315&amp;w=300&amp;sz=21&amp;hl=tr&amp;start=117&amp;tbnid=7Pw6mT5uuZlSkM:&amp;tbnh=117&amp;tbnw=111&amp;prev=/images?q=happy&amp;start=100&amp;gbv=2&amp;ndsp=20&amp;svnum=10&amp;hl=tr&amp;sa=N"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ctrTitle" idx="4294967295"/>
          </p:nvPr>
        </p:nvSpPr>
        <p:spPr>
          <a:xfrm>
            <a:off x="351991" y="548823"/>
            <a:ext cx="8792009" cy="1271511"/>
          </a:xfrm>
        </p:spPr>
        <p:txBody>
          <a:bodyPr lIns="90465" tIns="44440" rIns="90465" bIns="44440" anchor="ctr">
            <a:normAutofit fontScale="90000"/>
          </a:bodyPr>
          <a:lstStyle/>
          <a:p>
            <a:pPr algn="ctr" eaLnBrk="1" hangingPunct="1">
              <a:defRPr/>
            </a:pPr>
            <a:r>
              <a:rPr lang="tr-TR" sz="4300" b="1" dirty="0" smtClean="0">
                <a:solidFill>
                  <a:srgbClr val="FF3300"/>
                </a:solidFill>
                <a:effectLst>
                  <a:outerShdw blurRad="38100" dist="38100" dir="2700000" algn="tl">
                    <a:srgbClr val="C0C0C0"/>
                  </a:outerShdw>
                </a:effectLst>
                <a:latin typeface="Arial Black" pitchFamily="34" charset="0"/>
              </a:rPr>
              <a:t>KARİYER PLANLAMA VE MESLEK SEÇİMİ</a:t>
            </a:r>
            <a:endParaRPr lang="en-US" sz="4300" b="1" dirty="0" smtClean="0">
              <a:solidFill>
                <a:srgbClr val="FF3300"/>
              </a:solidFill>
              <a:effectLst>
                <a:outerShdw blurRad="38100" dist="38100" dir="2700000" algn="tl">
                  <a:srgbClr val="C0C0C0"/>
                </a:outerShdw>
              </a:effectLst>
              <a:latin typeface="Arial Black" pitchFamily="34" charset="0"/>
            </a:endParaRPr>
          </a:p>
        </p:txBody>
      </p:sp>
      <p:sp>
        <p:nvSpPr>
          <p:cNvPr id="3075" name="Rectangle 4"/>
          <p:cNvSpPr>
            <a:spLocks noGrp="1" noChangeArrowheads="1"/>
          </p:cNvSpPr>
          <p:nvPr>
            <p:ph type="subTitle" idx="4294967295"/>
          </p:nvPr>
        </p:nvSpPr>
        <p:spPr>
          <a:xfrm>
            <a:off x="2439124" y="3504595"/>
            <a:ext cx="6399404" cy="1753810"/>
          </a:xfrm>
          <a:noFill/>
        </p:spPr>
        <p:txBody>
          <a:bodyPr lIns="90465" tIns="44440" rIns="90465" bIns="44440"/>
          <a:lstStyle/>
          <a:p>
            <a:pPr eaLnBrk="1" hangingPunct="1">
              <a:buFont typeface="Wingdings" pitchFamily="2" charset="2"/>
              <a:buNone/>
            </a:pPr>
            <a:endParaRPr lang="en-US" altLang="tr-TR" sz="3600" dirty="0" smtClean="0"/>
          </a:p>
          <a:p>
            <a:pPr eaLnBrk="1" hangingPunct="1">
              <a:buFont typeface="Wingdings" pitchFamily="2" charset="2"/>
              <a:buNone/>
            </a:pPr>
            <a:endParaRPr lang="en-US" altLang="tr-TR" sz="3600" dirty="0" smtClean="0"/>
          </a:p>
        </p:txBody>
      </p:sp>
      <p:sp>
        <p:nvSpPr>
          <p:cNvPr id="3076" name="6 Slayt Numarası Yer Tutucusu"/>
          <p:cNvSpPr>
            <a:spLocks noGrp="1"/>
          </p:cNvSpPr>
          <p:nvPr>
            <p:ph type="sldNum" sz="quarter" idx="12"/>
          </p:nvPr>
        </p:nvSpPr>
        <p:spPr>
          <a:noFill/>
        </p:spPr>
        <p:txBody>
          <a:bodyPr/>
          <a:lstStyle/>
          <a:p>
            <a:fld id="{0979C823-0079-4E67-BF26-9664264F0A7E}" type="slidenum">
              <a:rPr lang="tr-TR" altLang="en-US" smtClean="0">
                <a:ea typeface="ＭＳ Ｐゴシック" pitchFamily="34" charset="-128"/>
              </a:rPr>
              <a:pPr/>
              <a:t>1</a:t>
            </a:fld>
            <a:endParaRPr lang="tr-TR" altLang="en-US" dirty="0" smtClean="0">
              <a:ea typeface="ＭＳ Ｐゴシック" pitchFamily="34" charset="-128"/>
            </a:endParaRPr>
          </a:p>
        </p:txBody>
      </p:sp>
      <p:pic>
        <p:nvPicPr>
          <p:cNvPr id="3077" name="Picture 7" descr="C:\Users\kullanıcı\Desktop\intexcoin-gelecegini-tasarla.jpg"/>
          <p:cNvPicPr>
            <a:picLocks noChangeAspect="1" noChangeArrowheads="1"/>
          </p:cNvPicPr>
          <p:nvPr/>
        </p:nvPicPr>
        <p:blipFill>
          <a:blip r:embed="rId3" cstate="print"/>
          <a:srcRect/>
          <a:stretch>
            <a:fillRect/>
          </a:stretch>
        </p:blipFill>
        <p:spPr bwMode="auto">
          <a:xfrm>
            <a:off x="539552" y="3429000"/>
            <a:ext cx="8018250" cy="3153833"/>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p:txBody>
          <a:bodyPr/>
          <a:lstStyle/>
          <a:p>
            <a:r>
              <a:rPr lang="tr-TR" smtClean="0"/>
              <a:t>GELECEĞİNİZİ HAYAL EDİN</a:t>
            </a:r>
          </a:p>
        </p:txBody>
      </p:sp>
      <p:sp>
        <p:nvSpPr>
          <p:cNvPr id="15363" name="Slayt Numarası Yer Tutucusu 3"/>
          <p:cNvSpPr>
            <a:spLocks noGrp="1"/>
          </p:cNvSpPr>
          <p:nvPr>
            <p:ph type="sldNum" sz="quarter" idx="12"/>
          </p:nvPr>
        </p:nvSpPr>
        <p:spPr>
          <a:noFill/>
        </p:spPr>
        <p:txBody>
          <a:bodyPr/>
          <a:lstStyle/>
          <a:p>
            <a:fld id="{FE29AA09-6557-40A6-8C3E-88FE20977F67}" type="slidenum">
              <a:rPr lang="tr-TR" altLang="en-US" smtClean="0">
                <a:ea typeface="ＭＳ Ｐゴシック" pitchFamily="34" charset="-128"/>
              </a:rPr>
              <a:pPr/>
              <a:t>10</a:t>
            </a:fld>
            <a:endParaRPr lang="tr-TR" altLang="en-US" smtClean="0">
              <a:ea typeface="ＭＳ Ｐゴシック" pitchFamily="34" charset="-128"/>
            </a:endParaRPr>
          </a:p>
        </p:txBody>
      </p:sp>
      <p:pic>
        <p:nvPicPr>
          <p:cNvPr id="15364" name="Picture 2" descr="C:\Users\kullanıcı\Desktop\19-yeniçeri-C.jpg"/>
          <p:cNvPicPr>
            <a:picLocks noGrp="1" noChangeAspect="1" noChangeArrowheads="1"/>
          </p:cNvPicPr>
          <p:nvPr>
            <p:ph idx="1"/>
          </p:nvPr>
        </p:nvPicPr>
        <p:blipFill>
          <a:blip r:embed="rId2" cstate="print"/>
          <a:srcRect/>
          <a:stretch>
            <a:fillRect/>
          </a:stretch>
        </p:blipFill>
        <p:spPr>
          <a:xfrm>
            <a:off x="0" y="1599595"/>
            <a:ext cx="9144000" cy="4531179"/>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411660" cy="1143000"/>
          </a:xfrm>
          <a:solidFill>
            <a:schemeClr val="bg1"/>
          </a:solidFill>
        </p:spPr>
        <p:txBody>
          <a:bodyPr/>
          <a:lstStyle/>
          <a:p>
            <a:pPr eaLnBrk="1" hangingPunct="1"/>
            <a:r>
              <a:rPr lang="tr-TR" sz="3200" dirty="0" smtClean="0">
                <a:latin typeface="Comic Sans MS" pitchFamily="66" charset="0"/>
              </a:rPr>
              <a:t>MESLEK SEÇİMİNİN AŞAMALARI</a:t>
            </a:r>
          </a:p>
        </p:txBody>
      </p:sp>
      <p:sp>
        <p:nvSpPr>
          <p:cNvPr id="16387" name="Rectangle 3"/>
          <p:cNvSpPr>
            <a:spLocks noGrp="1" noChangeArrowheads="1"/>
          </p:cNvSpPr>
          <p:nvPr>
            <p:ph type="body" idx="1"/>
          </p:nvPr>
        </p:nvSpPr>
        <p:spPr>
          <a:xfrm>
            <a:off x="0" y="1557262"/>
            <a:ext cx="5580678" cy="4568976"/>
          </a:xfrm>
        </p:spPr>
        <p:txBody>
          <a:bodyPr/>
          <a:lstStyle/>
          <a:p>
            <a:pPr eaLnBrk="1" hangingPunct="1">
              <a:lnSpc>
                <a:spcPct val="80000"/>
              </a:lnSpc>
              <a:buFontTx/>
              <a:buNone/>
            </a:pPr>
            <a:endParaRPr lang="tr-TR" sz="2400" dirty="0" smtClean="0"/>
          </a:p>
          <a:p>
            <a:pPr eaLnBrk="1" hangingPunct="1">
              <a:lnSpc>
                <a:spcPct val="80000"/>
              </a:lnSpc>
              <a:buFont typeface="Wingdings" pitchFamily="2" charset="2"/>
              <a:buNone/>
            </a:pPr>
            <a:r>
              <a:rPr lang="tr-TR" sz="2400" b="1" dirty="0" smtClean="0">
                <a:latin typeface="Comic Sans MS" pitchFamily="66" charset="0"/>
              </a:rPr>
              <a:t> Kendinizi tanımalısınız  </a:t>
            </a:r>
          </a:p>
          <a:p>
            <a:pPr eaLnBrk="1" hangingPunct="1">
              <a:lnSpc>
                <a:spcPct val="80000"/>
              </a:lnSpc>
            </a:pPr>
            <a:endParaRPr lang="tr-TR" sz="2400" dirty="0" smtClean="0"/>
          </a:p>
          <a:p>
            <a:pPr eaLnBrk="1" hangingPunct="1">
              <a:lnSpc>
                <a:spcPct val="80000"/>
              </a:lnSpc>
            </a:pPr>
            <a:endParaRPr lang="tr-TR" sz="2400" dirty="0" smtClean="0"/>
          </a:p>
          <a:p>
            <a:pPr eaLnBrk="1" hangingPunct="1">
              <a:lnSpc>
                <a:spcPct val="80000"/>
              </a:lnSpc>
              <a:buFontTx/>
              <a:buNone/>
            </a:pPr>
            <a:endParaRPr lang="tr-TR" sz="2400" dirty="0" smtClean="0"/>
          </a:p>
          <a:p>
            <a:pPr eaLnBrk="1" hangingPunct="1">
              <a:lnSpc>
                <a:spcPct val="80000"/>
              </a:lnSpc>
              <a:buFontTx/>
              <a:buNone/>
            </a:pPr>
            <a:r>
              <a:rPr lang="tr-TR" sz="2400" dirty="0" smtClean="0"/>
              <a:t> </a:t>
            </a:r>
          </a:p>
        </p:txBody>
      </p:sp>
      <p:pic>
        <p:nvPicPr>
          <p:cNvPr id="16388" name="Picture 2" descr="Slayt15"/>
          <p:cNvPicPr>
            <a:picLocks noChangeAspect="1" noChangeArrowheads="1"/>
          </p:cNvPicPr>
          <p:nvPr/>
        </p:nvPicPr>
        <p:blipFill>
          <a:blip r:embed="rId2" cstate="print"/>
          <a:srcRect/>
          <a:stretch>
            <a:fillRect/>
          </a:stretch>
        </p:blipFill>
        <p:spPr bwMode="auto">
          <a:xfrm>
            <a:off x="3887402" y="2133299"/>
            <a:ext cx="5256598" cy="4464654"/>
          </a:xfrm>
          <a:prstGeom prst="rect">
            <a:avLst/>
          </a:prstGeom>
          <a:noFill/>
          <a:ln w="9525">
            <a:noFill/>
            <a:miter lim="800000"/>
            <a:headEnd/>
            <a:tailEnd/>
          </a:ln>
        </p:spPr>
      </p:pic>
      <p:sp>
        <p:nvSpPr>
          <p:cNvPr id="6" name="5 Sağ Ok"/>
          <p:cNvSpPr/>
          <p:nvPr/>
        </p:nvSpPr>
        <p:spPr>
          <a:xfrm>
            <a:off x="324080" y="2709333"/>
            <a:ext cx="3851737" cy="1368274"/>
          </a:xfrm>
          <a:prstGeom prst="rightArrow">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000" b="1" dirty="0">
                <a:solidFill>
                  <a:schemeClr val="tx1"/>
                </a:solidFill>
                <a:latin typeface="Comic Sans MS" pitchFamily="66" charset="0"/>
              </a:rPr>
              <a:t>Zayıf yönlerinizden yakınmayın</a:t>
            </a:r>
            <a:endParaRPr lang="tr-TR" sz="2000" dirty="0">
              <a:solidFill>
                <a:schemeClr val="tx1"/>
              </a:solidFill>
            </a:endParaRPr>
          </a:p>
        </p:txBody>
      </p:sp>
      <p:sp>
        <p:nvSpPr>
          <p:cNvPr id="7" name="6 Sağ Ok"/>
          <p:cNvSpPr/>
          <p:nvPr/>
        </p:nvSpPr>
        <p:spPr>
          <a:xfrm>
            <a:off x="395408" y="4940905"/>
            <a:ext cx="3707529" cy="1511905"/>
          </a:xfrm>
          <a:prstGeom prst="rightArrow">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eaLnBrk="0" hangingPunct="0">
              <a:spcBef>
                <a:spcPct val="50000"/>
              </a:spcBef>
              <a:defRPr/>
            </a:pPr>
            <a:r>
              <a:rPr lang="tr-TR" sz="2000" b="1" dirty="0">
                <a:solidFill>
                  <a:schemeClr val="tx1"/>
                </a:solidFill>
                <a:latin typeface="Comic Sans MS" pitchFamily="66" charset="0"/>
              </a:rPr>
              <a:t>Kuvvetli yönlerinize konsantre olun.</a:t>
            </a:r>
            <a:r>
              <a:rPr lang="tr-TR" sz="2000" dirty="0">
                <a:solidFill>
                  <a:schemeClr val="tx1"/>
                </a:solidFill>
                <a:latin typeface="Comic Sans MS" pitchFamily="66" charset="0"/>
              </a:rPr>
              <a:t> </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117997" y="285751"/>
            <a:ext cx="6501744" cy="2192900"/>
          </a:xfrm>
          <a:prstGeom prst="rect">
            <a:avLst/>
          </a:prstGeom>
          <a:noFill/>
          <a:ln w="9525">
            <a:noFill/>
            <a:miter lim="800000"/>
            <a:headEnd/>
            <a:tailEnd/>
          </a:ln>
        </p:spPr>
        <p:txBody>
          <a:bodyPr lIns="91432" tIns="45716" rIns="91432" bIns="45716">
            <a:spAutoFit/>
          </a:bodyPr>
          <a:lstStyle/>
          <a:p>
            <a:pPr eaLnBrk="0" hangingPunct="0">
              <a:spcBef>
                <a:spcPct val="50000"/>
              </a:spcBef>
            </a:pPr>
            <a:endParaRPr lang="tr-TR" sz="2400" b="1" dirty="0">
              <a:latin typeface="Comic Sans MS" pitchFamily="66" charset="0"/>
            </a:endParaRPr>
          </a:p>
          <a:p>
            <a:pPr eaLnBrk="0" hangingPunct="0">
              <a:spcBef>
                <a:spcPct val="50000"/>
              </a:spcBef>
            </a:pPr>
            <a:endParaRPr lang="tr-TR" sz="2400" b="1" dirty="0">
              <a:latin typeface="Comic Sans MS" pitchFamily="66" charset="0"/>
            </a:endParaRPr>
          </a:p>
          <a:p>
            <a:pPr eaLnBrk="0" hangingPunct="0">
              <a:spcBef>
                <a:spcPct val="50000"/>
              </a:spcBef>
            </a:pPr>
            <a:endParaRPr lang="tr-TR" sz="2400" b="1" dirty="0">
              <a:latin typeface="Comic Sans MS" pitchFamily="66" charset="0"/>
            </a:endParaRPr>
          </a:p>
          <a:p>
            <a:pPr eaLnBrk="0" hangingPunct="0">
              <a:spcBef>
                <a:spcPct val="50000"/>
              </a:spcBef>
            </a:pPr>
            <a:endParaRPr lang="tr-TR" sz="2400" b="1" dirty="0">
              <a:latin typeface="Comic Sans MS" pitchFamily="66" charset="0"/>
            </a:endParaRPr>
          </a:p>
        </p:txBody>
      </p:sp>
      <p:pic>
        <p:nvPicPr>
          <p:cNvPr id="17411" name="3 Resim" descr="untitledmkl.png"/>
          <p:cNvPicPr>
            <a:picLocks noChangeAspect="1"/>
          </p:cNvPicPr>
          <p:nvPr/>
        </p:nvPicPr>
        <p:blipFill>
          <a:blip r:embed="rId2" cstate="print"/>
          <a:srcRect/>
          <a:stretch>
            <a:fillRect/>
          </a:stretch>
        </p:blipFill>
        <p:spPr bwMode="auto">
          <a:xfrm>
            <a:off x="4932519" y="692453"/>
            <a:ext cx="3527657" cy="5760357"/>
          </a:xfrm>
          <a:prstGeom prst="rect">
            <a:avLst/>
          </a:prstGeom>
          <a:noFill/>
          <a:ln w="9525">
            <a:noFill/>
            <a:miter lim="800000"/>
            <a:headEnd/>
            <a:tailEnd/>
          </a:ln>
        </p:spPr>
      </p:pic>
      <p:sp>
        <p:nvSpPr>
          <p:cNvPr id="17412" name="5 Dikdörtgen"/>
          <p:cNvSpPr>
            <a:spLocks noChangeArrowheads="1"/>
          </p:cNvSpPr>
          <p:nvPr/>
        </p:nvSpPr>
        <p:spPr bwMode="auto">
          <a:xfrm>
            <a:off x="539616" y="621393"/>
            <a:ext cx="4453377" cy="391189"/>
          </a:xfrm>
          <a:prstGeom prst="rect">
            <a:avLst/>
          </a:prstGeom>
          <a:noFill/>
          <a:ln w="9525">
            <a:noFill/>
            <a:miter lim="800000"/>
            <a:headEnd/>
            <a:tailEnd/>
          </a:ln>
        </p:spPr>
        <p:txBody>
          <a:bodyPr lIns="91432" tIns="45716" rIns="91432" bIns="45716">
            <a:spAutoFit/>
          </a:bodyPr>
          <a:lstStyle/>
          <a:p>
            <a:pPr>
              <a:lnSpc>
                <a:spcPct val="80000"/>
              </a:lnSpc>
            </a:pPr>
            <a:r>
              <a:rPr lang="tr-TR" sz="2400" b="1" dirty="0">
                <a:latin typeface="Comic Sans MS" pitchFamily="66" charset="0"/>
              </a:rPr>
              <a:t> </a:t>
            </a:r>
          </a:p>
        </p:txBody>
      </p:sp>
      <p:sp>
        <p:nvSpPr>
          <p:cNvPr id="7" name="6 Akış Çizelgesi: Karar"/>
          <p:cNvSpPr/>
          <p:nvPr/>
        </p:nvSpPr>
        <p:spPr>
          <a:xfrm>
            <a:off x="0" y="0"/>
            <a:ext cx="4932519" cy="1944310"/>
          </a:xfrm>
          <a:prstGeom prst="flowChartDecision">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800" b="1" dirty="0">
                <a:solidFill>
                  <a:schemeClr val="tx1"/>
                </a:solidFill>
                <a:latin typeface="Comic Sans MS" pitchFamily="66" charset="0"/>
              </a:rPr>
              <a:t>Meslekleri tanımalısınız </a:t>
            </a:r>
            <a:endParaRPr lang="tr-TR" sz="2800" dirty="0">
              <a:solidFill>
                <a:schemeClr val="tx1"/>
              </a:solidFill>
            </a:endParaRPr>
          </a:p>
        </p:txBody>
      </p:sp>
      <p:sp>
        <p:nvSpPr>
          <p:cNvPr id="8" name="7 Dikdörtgen"/>
          <p:cNvSpPr/>
          <p:nvPr/>
        </p:nvSpPr>
        <p:spPr>
          <a:xfrm>
            <a:off x="468288" y="2133298"/>
            <a:ext cx="3383450" cy="39596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eaLnBrk="0" hangingPunct="0">
              <a:spcBef>
                <a:spcPct val="50000"/>
              </a:spcBef>
              <a:defRPr/>
            </a:pPr>
            <a:r>
              <a:rPr lang="tr-TR" sz="2400" dirty="0">
                <a:solidFill>
                  <a:schemeClr val="tx1"/>
                </a:solidFill>
                <a:latin typeface="Comic Sans MS" pitchFamily="66" charset="0"/>
              </a:rPr>
              <a:t>Meslek özellikleri</a:t>
            </a:r>
          </a:p>
          <a:p>
            <a:pPr eaLnBrk="0" hangingPunct="0">
              <a:spcBef>
                <a:spcPct val="50000"/>
              </a:spcBef>
              <a:defRPr/>
            </a:pPr>
            <a:r>
              <a:rPr lang="tr-TR" sz="2400" dirty="0">
                <a:solidFill>
                  <a:schemeClr val="tx1"/>
                </a:solidFill>
                <a:latin typeface="Comic Sans MS" pitchFamily="66" charset="0"/>
              </a:rPr>
              <a:t>Gereken nitelikler</a:t>
            </a:r>
          </a:p>
          <a:p>
            <a:pPr eaLnBrk="0" hangingPunct="0">
              <a:spcBef>
                <a:spcPct val="50000"/>
              </a:spcBef>
              <a:defRPr/>
            </a:pPr>
            <a:r>
              <a:rPr lang="tr-TR" sz="2400" dirty="0">
                <a:solidFill>
                  <a:schemeClr val="tx1"/>
                </a:solidFill>
                <a:latin typeface="Comic Sans MS" pitchFamily="66" charset="0"/>
              </a:rPr>
              <a:t>Geçirilmesi gereken eğitim süreci</a:t>
            </a:r>
          </a:p>
          <a:p>
            <a:pPr eaLnBrk="0" hangingPunct="0">
              <a:spcBef>
                <a:spcPct val="50000"/>
              </a:spcBef>
              <a:defRPr/>
            </a:pPr>
            <a:r>
              <a:rPr lang="tr-TR" sz="2400" dirty="0">
                <a:latin typeface="Comic Sans MS" pitchFamily="66" charset="0"/>
              </a:rPr>
              <a:t> </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endParaRPr lang="tr-TR" sz="2400" b="1" dirty="0" smtClean="0">
              <a:latin typeface="Comic Sans MS" pitchFamily="66" charset="0"/>
            </a:endParaRPr>
          </a:p>
        </p:txBody>
      </p:sp>
      <p:sp>
        <p:nvSpPr>
          <p:cNvPr id="18435" name="Rectangle 3"/>
          <p:cNvSpPr>
            <a:spLocks noGrp="1" noChangeArrowheads="1"/>
          </p:cNvSpPr>
          <p:nvPr>
            <p:ph type="body" idx="1"/>
          </p:nvPr>
        </p:nvSpPr>
        <p:spPr>
          <a:xfrm>
            <a:off x="457433" y="1599596"/>
            <a:ext cx="4690622" cy="4526643"/>
          </a:xfrm>
        </p:spPr>
        <p:txBody>
          <a:bodyPr/>
          <a:lstStyle/>
          <a:p>
            <a:pPr eaLnBrk="1" hangingPunct="1">
              <a:lnSpc>
                <a:spcPct val="90000"/>
              </a:lnSpc>
            </a:pPr>
            <a:endParaRPr lang="tr-TR" sz="2000" dirty="0" smtClean="0"/>
          </a:p>
          <a:p>
            <a:pPr eaLnBrk="1" hangingPunct="1">
              <a:lnSpc>
                <a:spcPct val="90000"/>
              </a:lnSpc>
            </a:pPr>
            <a:endParaRPr lang="tr-TR" sz="2000" dirty="0" smtClean="0"/>
          </a:p>
          <a:p>
            <a:pPr eaLnBrk="1" hangingPunct="1">
              <a:lnSpc>
                <a:spcPct val="90000"/>
              </a:lnSpc>
            </a:pPr>
            <a:endParaRPr lang="tr-TR" sz="2000" dirty="0" smtClean="0"/>
          </a:p>
          <a:p>
            <a:pPr eaLnBrk="1" hangingPunct="1">
              <a:lnSpc>
                <a:spcPct val="90000"/>
              </a:lnSpc>
            </a:pPr>
            <a:endParaRPr lang="tr-TR" sz="2000" dirty="0" smtClean="0"/>
          </a:p>
          <a:p>
            <a:pPr eaLnBrk="1" hangingPunct="1">
              <a:lnSpc>
                <a:spcPct val="90000"/>
              </a:lnSpc>
            </a:pPr>
            <a:endParaRPr lang="tr-TR" sz="2000" dirty="0" smtClean="0"/>
          </a:p>
        </p:txBody>
      </p:sp>
      <p:pic>
        <p:nvPicPr>
          <p:cNvPr id="5" name="3 Resim" descr="untitlednm.png"/>
          <p:cNvPicPr>
            <a:picLocks noChangeAspect="1"/>
          </p:cNvPicPr>
          <p:nvPr/>
        </p:nvPicPr>
        <p:blipFill>
          <a:blip r:embed="rId3" cstate="print"/>
          <a:srcRect/>
          <a:stretch>
            <a:fillRect/>
          </a:stretch>
        </p:blipFill>
        <p:spPr bwMode="auto">
          <a:xfrm>
            <a:off x="4608512" y="3468688"/>
            <a:ext cx="4535488" cy="3389312"/>
          </a:xfrm>
          <a:prstGeom prst="rect">
            <a:avLst/>
          </a:prstGeom>
          <a:noFill/>
          <a:ln w="31750">
            <a:gradFill>
              <a:gsLst>
                <a:gs pos="0">
                  <a:srgbClr val="000082"/>
                </a:gs>
                <a:gs pos="30000">
                  <a:srgbClr val="66008F"/>
                </a:gs>
                <a:gs pos="64999">
                  <a:srgbClr val="BA0066"/>
                </a:gs>
                <a:gs pos="89999">
                  <a:srgbClr val="FF0000"/>
                </a:gs>
                <a:gs pos="100000">
                  <a:srgbClr val="FF8200"/>
                </a:gs>
              </a:gsLst>
              <a:lin ang="5400000" scaled="0"/>
            </a:gradFill>
            <a:miter lim="800000"/>
            <a:headEnd/>
            <a:tailEnd/>
          </a:ln>
        </p:spPr>
      </p:pic>
      <p:sp>
        <p:nvSpPr>
          <p:cNvPr id="6" name="5 Oval"/>
          <p:cNvSpPr/>
          <p:nvPr/>
        </p:nvSpPr>
        <p:spPr>
          <a:xfrm>
            <a:off x="395409" y="1628323"/>
            <a:ext cx="4033159" cy="42484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90000"/>
              </a:lnSpc>
              <a:defRPr/>
            </a:pPr>
            <a:r>
              <a:rPr lang="tr-TR" sz="2000" b="1" dirty="0">
                <a:solidFill>
                  <a:schemeClr val="tx1"/>
                </a:solidFill>
                <a:latin typeface="Comic Sans MS" pitchFamily="66" charset="0"/>
              </a:rPr>
              <a:t>Bir mesleği veya ona hazırlayan bir eğitim programını seçerken kişi hangi yetenek türüne, ne derece sahip olduğunu düşünmelidir.</a:t>
            </a:r>
          </a:p>
        </p:txBody>
      </p:sp>
      <p:sp>
        <p:nvSpPr>
          <p:cNvPr id="7" name="6 Dikdörtgen"/>
          <p:cNvSpPr/>
          <p:nvPr/>
        </p:nvSpPr>
        <p:spPr>
          <a:xfrm>
            <a:off x="395409" y="332620"/>
            <a:ext cx="8424512"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400" b="1" dirty="0">
                <a:solidFill>
                  <a:schemeClr val="tx1"/>
                </a:solidFill>
                <a:latin typeface="Comic Sans MS" pitchFamily="66" charset="0"/>
              </a:rPr>
              <a:t>YETENEKLERİN TANINMASI VE MESLEK SEÇİMİ</a:t>
            </a:r>
            <a:endParaRPr lang="tr-TR" sz="2400" dirty="0">
              <a:solidFill>
                <a:schemeClr val="tx1"/>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57433" y="548822"/>
            <a:ext cx="2386402" cy="5903988"/>
          </a:xfrm>
        </p:spPr>
        <p:txBody>
          <a:bodyPr/>
          <a:lstStyle/>
          <a:p>
            <a:endParaRPr lang="tr-TR" sz="2400" dirty="0" smtClean="0"/>
          </a:p>
          <a:p>
            <a:endParaRPr lang="tr-TR" sz="2400" dirty="0" smtClean="0"/>
          </a:p>
          <a:p>
            <a:pPr>
              <a:buFont typeface="Wingdings" pitchFamily="2" charset="2"/>
              <a:buNone/>
            </a:pPr>
            <a:r>
              <a:rPr lang="tr-TR" sz="2000" dirty="0" smtClean="0"/>
              <a:t> </a:t>
            </a:r>
          </a:p>
          <a:p>
            <a:pPr eaLnBrk="1" hangingPunct="1">
              <a:lnSpc>
                <a:spcPct val="90000"/>
              </a:lnSpc>
              <a:buFontTx/>
              <a:buNone/>
            </a:pPr>
            <a:endParaRPr lang="tr-TR" sz="2000" dirty="0" smtClean="0"/>
          </a:p>
          <a:p>
            <a:endParaRPr lang="tr-TR" sz="2400" dirty="0" smtClean="0"/>
          </a:p>
          <a:p>
            <a:pPr>
              <a:buFontTx/>
              <a:buNone/>
            </a:pPr>
            <a:r>
              <a:rPr lang="tr-TR" sz="2400" dirty="0" smtClean="0"/>
              <a:t/>
            </a:r>
            <a:br>
              <a:rPr lang="tr-TR" sz="2400" dirty="0" smtClean="0"/>
            </a:br>
            <a:endParaRPr lang="tr-TR" sz="2400" dirty="0" smtClean="0"/>
          </a:p>
        </p:txBody>
      </p:sp>
      <p:pic>
        <p:nvPicPr>
          <p:cNvPr id="19459" name="4 Resim" descr="imagesCAH2N96A.jpg"/>
          <p:cNvPicPr>
            <a:picLocks noChangeAspect="1"/>
          </p:cNvPicPr>
          <p:nvPr/>
        </p:nvPicPr>
        <p:blipFill>
          <a:blip r:embed="rId2" cstate="print"/>
          <a:srcRect/>
          <a:stretch>
            <a:fillRect/>
          </a:stretch>
        </p:blipFill>
        <p:spPr bwMode="auto">
          <a:xfrm>
            <a:off x="1" y="2996596"/>
            <a:ext cx="5940421" cy="3861405"/>
          </a:xfrm>
          <a:prstGeom prst="rect">
            <a:avLst/>
          </a:prstGeom>
          <a:noFill/>
          <a:ln w="9525">
            <a:noFill/>
            <a:miter lim="800000"/>
            <a:headEnd/>
            <a:tailEnd/>
          </a:ln>
        </p:spPr>
      </p:pic>
      <p:sp>
        <p:nvSpPr>
          <p:cNvPr id="6" name="5 Dikdörtgen"/>
          <p:cNvSpPr/>
          <p:nvPr/>
        </p:nvSpPr>
        <p:spPr>
          <a:xfrm>
            <a:off x="0" y="6092977"/>
            <a:ext cx="5545013" cy="76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8" name="7 Dikdörtgen"/>
          <p:cNvSpPr/>
          <p:nvPr/>
        </p:nvSpPr>
        <p:spPr>
          <a:xfrm>
            <a:off x="5940152" y="3617640"/>
            <a:ext cx="3203848" cy="3240360"/>
          </a:xfrm>
          <a:prstGeom prst="rect">
            <a:avLst/>
          </a:prstGeom>
          <a:solidFill>
            <a:schemeClr val="bg1">
              <a:lumMod val="95000"/>
            </a:schemeClr>
          </a:solidFill>
          <a:ln w="3175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b="1" dirty="0">
                <a:solidFill>
                  <a:srgbClr val="C00000"/>
                </a:solidFill>
                <a:latin typeface="Comic Sans MS" pitchFamily="66" charset="0"/>
              </a:rPr>
              <a:t>Hangi alanda yetenekli olduğunuzu anlamanın en kolay  yolu; o güne kadar hangi alanda yaptığınız çalışmaların başarılı olduğunu değerlendirmenizdir.</a:t>
            </a:r>
          </a:p>
        </p:txBody>
      </p:sp>
      <p:sp>
        <p:nvSpPr>
          <p:cNvPr id="9" name="8 Bulut Belirtme Çizgisi"/>
          <p:cNvSpPr/>
          <p:nvPr/>
        </p:nvSpPr>
        <p:spPr>
          <a:xfrm>
            <a:off x="3132251" y="0"/>
            <a:ext cx="4464232" cy="3168952"/>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rPr>
              <a:t>Bu güne kadar  tüm altın günlerimde en lezzetli pastalar benimki seçildi. Mahallenin kadınları  tarafından yeteneğim tescillendi </a:t>
            </a:r>
          </a:p>
        </p:txBody>
      </p:sp>
      <p:sp>
        <p:nvSpPr>
          <p:cNvPr id="11" name="10 Bulut"/>
          <p:cNvSpPr/>
          <p:nvPr/>
        </p:nvSpPr>
        <p:spPr>
          <a:xfrm>
            <a:off x="899359" y="2060727"/>
            <a:ext cx="1367646" cy="158447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3200" dirty="0">
                <a:solidFill>
                  <a:schemeClr val="tx1"/>
                </a:solidFill>
                <a:latin typeface="Comic Sans MS" pitchFamily="66" charset="0"/>
              </a:rPr>
              <a:t>!!!</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63054" y="0"/>
            <a:ext cx="5555867" cy="1143000"/>
          </a:xfrm>
          <a:solidFill>
            <a:srgbClr val="7030A0"/>
          </a:solidFill>
        </p:spPr>
        <p:txBody>
          <a:bodyPr/>
          <a:lstStyle/>
          <a:p>
            <a:pPr eaLnBrk="1" hangingPunct="1"/>
            <a:r>
              <a:rPr lang="tr-TR" sz="2400" b="1" dirty="0" smtClean="0">
                <a:solidFill>
                  <a:srgbClr val="92D050"/>
                </a:solidFill>
              </a:rPr>
              <a:t>İLGİLER VE MESLEK SEÇİMİ</a:t>
            </a:r>
          </a:p>
        </p:txBody>
      </p:sp>
      <p:sp>
        <p:nvSpPr>
          <p:cNvPr id="20483" name="Rectangle 3"/>
          <p:cNvSpPr>
            <a:spLocks noGrp="1" noChangeArrowheads="1"/>
          </p:cNvSpPr>
          <p:nvPr>
            <p:ph type="body" idx="1"/>
          </p:nvPr>
        </p:nvSpPr>
        <p:spPr>
          <a:xfrm>
            <a:off x="457433" y="1599596"/>
            <a:ext cx="4834830" cy="4526643"/>
          </a:xfrm>
        </p:spPr>
        <p:txBody>
          <a:bodyPr/>
          <a:lstStyle/>
          <a:p>
            <a:pPr eaLnBrk="1" hangingPunct="1">
              <a:lnSpc>
                <a:spcPct val="90000"/>
              </a:lnSpc>
            </a:pPr>
            <a:endParaRPr lang="tr-TR" sz="2000" dirty="0" smtClean="0"/>
          </a:p>
          <a:p>
            <a:pPr eaLnBrk="1" hangingPunct="1">
              <a:lnSpc>
                <a:spcPct val="90000"/>
              </a:lnSpc>
              <a:buFontTx/>
              <a:buNone/>
            </a:pPr>
            <a:endParaRPr lang="tr-TR" sz="2000" dirty="0" smtClean="0"/>
          </a:p>
        </p:txBody>
      </p:sp>
      <p:sp>
        <p:nvSpPr>
          <p:cNvPr id="6" name="5 Dik Üçgen"/>
          <p:cNvSpPr/>
          <p:nvPr/>
        </p:nvSpPr>
        <p:spPr>
          <a:xfrm>
            <a:off x="0" y="0"/>
            <a:ext cx="6371493" cy="6858000"/>
          </a:xfrm>
          <a:prstGeom prst="rtTriangl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90000"/>
              </a:lnSpc>
              <a:defRPr/>
            </a:pPr>
            <a:r>
              <a:rPr lang="tr-TR" sz="2000" b="1" dirty="0">
                <a:solidFill>
                  <a:schemeClr val="tx1"/>
                </a:solidFill>
                <a:latin typeface="Comic Sans MS" pitchFamily="66" charset="0"/>
              </a:rPr>
              <a:t>Herhangi bir zorlama altında olmadan ya da bir ödül beklemeden kendiliğinizden bazı çalışmalar yapıyor ve bundan doyum sağlıyorsanız,yaptığınız  bu çalışmalara karşı ilginiz olduğu söylenilebilir.</a:t>
            </a:r>
          </a:p>
        </p:txBody>
      </p:sp>
      <p:pic>
        <p:nvPicPr>
          <p:cNvPr id="20485" name="6 Resim" descr="her-seye-gayet-basit-diyen-trt-deki-ressam_87517.jpg"/>
          <p:cNvPicPr>
            <a:picLocks noChangeAspect="1"/>
          </p:cNvPicPr>
          <p:nvPr/>
        </p:nvPicPr>
        <p:blipFill>
          <a:blip r:embed="rId2" cstate="print"/>
          <a:srcRect/>
          <a:stretch>
            <a:fillRect/>
          </a:stretch>
        </p:blipFill>
        <p:spPr bwMode="auto">
          <a:xfrm>
            <a:off x="5724885" y="2133299"/>
            <a:ext cx="3419115" cy="472470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0" y="1"/>
            <a:ext cx="5760640" cy="778098"/>
          </a:xfrm>
          <a:blipFill>
            <a:blip r:embed="rId2" cstate="print"/>
            <a:tile tx="0" ty="0" sx="100000" sy="100000" flip="none" algn="tl"/>
          </a:blipFill>
          <a:ln w="79375">
            <a:gradFill>
              <a:gsLst>
                <a:gs pos="0">
                  <a:srgbClr val="000000"/>
                </a:gs>
                <a:gs pos="39999">
                  <a:srgbClr val="0A128C"/>
                </a:gs>
                <a:gs pos="70000">
                  <a:srgbClr val="181CC7"/>
                </a:gs>
                <a:gs pos="88000">
                  <a:srgbClr val="7005D4"/>
                </a:gs>
                <a:gs pos="100000">
                  <a:srgbClr val="8C3D91"/>
                </a:gs>
              </a:gsLst>
              <a:lin ang="5400000" scaled="0"/>
            </a:gradFill>
          </a:ln>
        </p:spPr>
        <p:txBody>
          <a:bodyPr/>
          <a:lstStyle/>
          <a:p>
            <a:pPr>
              <a:defRPr/>
            </a:pPr>
            <a:r>
              <a:rPr lang="tr-TR" sz="2800" dirty="0"/>
              <a:t> </a:t>
            </a:r>
            <a:r>
              <a:rPr lang="tr-TR" sz="2800" b="1" dirty="0">
                <a:latin typeface="Comic Sans MS" pitchFamily="66" charset="0"/>
              </a:rPr>
              <a:t>MESLEKTEN BEKLENTİLER</a:t>
            </a:r>
          </a:p>
        </p:txBody>
      </p:sp>
      <p:sp>
        <p:nvSpPr>
          <p:cNvPr id="21509" name="2 İçerik Yer Tutucusu"/>
          <p:cNvSpPr>
            <a:spLocks noGrp="1"/>
          </p:cNvSpPr>
          <p:nvPr>
            <p:ph idx="1"/>
          </p:nvPr>
        </p:nvSpPr>
        <p:spPr>
          <a:xfrm>
            <a:off x="457434" y="1599596"/>
            <a:ext cx="4475086" cy="4925786"/>
          </a:xfrm>
        </p:spPr>
        <p:txBody>
          <a:bodyPr/>
          <a:lstStyle/>
          <a:p>
            <a:pPr>
              <a:buFont typeface="Wingdings" pitchFamily="2" charset="2"/>
              <a:buNone/>
            </a:pPr>
            <a:r>
              <a:rPr lang="tr-TR" sz="2400" dirty="0" smtClean="0">
                <a:latin typeface="Comic Sans MS" pitchFamily="66" charset="0"/>
              </a:rPr>
              <a:t> </a:t>
            </a:r>
            <a:endParaRPr lang="tr-TR" sz="2400" dirty="0" smtClean="0"/>
          </a:p>
        </p:txBody>
      </p:sp>
      <p:pic>
        <p:nvPicPr>
          <p:cNvPr id="21510" name="4 Resim" descr="imagesCASY0ZG7.jpg"/>
          <p:cNvPicPr>
            <a:picLocks noChangeAspect="1"/>
          </p:cNvPicPr>
          <p:nvPr/>
        </p:nvPicPr>
        <p:blipFill>
          <a:blip r:embed="rId3" cstate="print"/>
          <a:srcRect/>
          <a:stretch>
            <a:fillRect/>
          </a:stretch>
        </p:blipFill>
        <p:spPr bwMode="auto">
          <a:xfrm>
            <a:off x="2411213" y="2098524"/>
            <a:ext cx="4537111" cy="4759476"/>
          </a:xfrm>
          <a:prstGeom prst="rect">
            <a:avLst/>
          </a:prstGeom>
          <a:noFill/>
          <a:ln w="9525">
            <a:noFill/>
            <a:miter lim="800000"/>
            <a:headEnd/>
            <a:tailEnd/>
          </a:ln>
        </p:spPr>
      </p:pic>
      <p:sp>
        <p:nvSpPr>
          <p:cNvPr id="6" name="5 Bulut Belirtme Çizgisi"/>
          <p:cNvSpPr/>
          <p:nvPr/>
        </p:nvSpPr>
        <p:spPr>
          <a:xfrm>
            <a:off x="5724885" y="0"/>
            <a:ext cx="2986492" cy="2852965"/>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rPr>
              <a:t>Evet çocuğum söyle bakalım ilerde yapacağın mesleğinden beklentilerin neler?</a:t>
            </a:r>
            <a:endParaRPr lang="tr-TR" dirty="0">
              <a:solidFill>
                <a:schemeClr val="tx1"/>
              </a:solidFill>
            </a:endParaRPr>
          </a:p>
        </p:txBody>
      </p:sp>
      <p:sp>
        <p:nvSpPr>
          <p:cNvPr id="7" name="6 Bulut"/>
          <p:cNvSpPr/>
          <p:nvPr/>
        </p:nvSpPr>
        <p:spPr>
          <a:xfrm>
            <a:off x="1476189" y="981227"/>
            <a:ext cx="3960281" cy="273654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dirty="0">
                <a:solidFill>
                  <a:schemeClr val="tx1"/>
                </a:solidFill>
                <a:latin typeface="Comic Sans MS" pitchFamily="66" charset="0"/>
              </a:rPr>
              <a:t>Kazanç,  Yaratıcılığı kullanma,   Liderlik,Yeteneğini kullanma</a:t>
            </a:r>
          </a:p>
          <a:p>
            <a:pPr>
              <a:defRPr/>
            </a:pPr>
            <a:endParaRPr lang="tr-TR" dirty="0">
              <a:solidFill>
                <a:schemeClr val="tx1"/>
              </a:solidFill>
            </a:endParaRPr>
          </a:p>
        </p:txBody>
      </p:sp>
      <p:sp>
        <p:nvSpPr>
          <p:cNvPr id="8" name="7 Oval"/>
          <p:cNvSpPr/>
          <p:nvPr/>
        </p:nvSpPr>
        <p:spPr>
          <a:xfrm>
            <a:off x="3563322" y="3501572"/>
            <a:ext cx="361295" cy="2162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İçerik Yer Tutucusu"/>
          <p:cNvSpPr>
            <a:spLocks noGrp="1"/>
          </p:cNvSpPr>
          <p:nvPr>
            <p:ph idx="1"/>
          </p:nvPr>
        </p:nvSpPr>
        <p:spPr>
          <a:xfrm>
            <a:off x="457433" y="548822"/>
            <a:ext cx="8229134" cy="5577416"/>
          </a:xfrm>
        </p:spPr>
        <p:txBody>
          <a:bodyPr/>
          <a:lstStyle/>
          <a:p>
            <a:endParaRPr lang="tr-TR" sz="2400" dirty="0" smtClean="0"/>
          </a:p>
          <a:p>
            <a:endParaRPr lang="tr-TR" sz="2400" dirty="0" smtClean="0"/>
          </a:p>
          <a:p>
            <a:pPr>
              <a:buFont typeface="Wingdings" pitchFamily="2" charset="2"/>
              <a:buNone/>
            </a:pPr>
            <a:endParaRPr lang="tr-TR" sz="2400" dirty="0" smtClean="0"/>
          </a:p>
          <a:p>
            <a:pPr>
              <a:buFont typeface="Wingdings" pitchFamily="2" charset="2"/>
              <a:buNone/>
            </a:pPr>
            <a:endParaRPr lang="tr-TR" sz="2400" dirty="0" smtClean="0"/>
          </a:p>
          <a:p>
            <a:pPr>
              <a:buFont typeface="Wingdings" pitchFamily="2" charset="2"/>
              <a:buNone/>
            </a:pPr>
            <a:endParaRPr lang="tr-TR" sz="2400" dirty="0" smtClean="0"/>
          </a:p>
          <a:p>
            <a:pPr>
              <a:buFont typeface="Wingdings" pitchFamily="2" charset="2"/>
              <a:buNone/>
            </a:pPr>
            <a:endParaRPr lang="tr-TR" sz="2400" dirty="0" smtClean="0"/>
          </a:p>
        </p:txBody>
      </p:sp>
      <p:sp>
        <p:nvSpPr>
          <p:cNvPr id="4" name="3 Aşağı Ok Belirtme Çizgisi"/>
          <p:cNvSpPr/>
          <p:nvPr/>
        </p:nvSpPr>
        <p:spPr>
          <a:xfrm>
            <a:off x="1907705" y="548680"/>
            <a:ext cx="5328592" cy="3240360"/>
          </a:xfrm>
          <a:prstGeom prst="downArrowCallout">
            <a:avLst/>
          </a:prstGeom>
          <a:solidFill>
            <a:srgbClr val="E7B7E7"/>
          </a:solidFill>
          <a:ln w="3175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dirty="0">
                <a:solidFill>
                  <a:schemeClr val="tx1"/>
                </a:solidFill>
                <a:latin typeface="Comic Sans MS" pitchFamily="66" charset="0"/>
              </a:rPr>
              <a:t>                        İşbirliği</a:t>
            </a:r>
          </a:p>
          <a:p>
            <a:pPr>
              <a:defRPr/>
            </a:pPr>
            <a:r>
              <a:rPr lang="tr-TR" sz="2000" dirty="0">
                <a:solidFill>
                  <a:schemeClr val="tx1"/>
                </a:solidFill>
                <a:latin typeface="Comic Sans MS" pitchFamily="66" charset="0"/>
              </a:rPr>
              <a:t>                    Ün sahibi olma</a:t>
            </a:r>
          </a:p>
          <a:p>
            <a:pPr>
              <a:defRPr/>
            </a:pPr>
            <a:r>
              <a:rPr lang="tr-TR" sz="2000" dirty="0">
                <a:solidFill>
                  <a:schemeClr val="tx1"/>
                </a:solidFill>
                <a:latin typeface="Comic Sans MS" pitchFamily="66" charset="0"/>
              </a:rPr>
              <a:t>                     Sosyal statü</a:t>
            </a:r>
          </a:p>
          <a:p>
            <a:pPr>
              <a:defRPr/>
            </a:pPr>
            <a:r>
              <a:rPr lang="tr-TR" sz="2000" dirty="0">
                <a:solidFill>
                  <a:schemeClr val="tx1"/>
                </a:solidFill>
                <a:latin typeface="Comic Sans MS" pitchFamily="66" charset="0"/>
              </a:rPr>
              <a:t>                    Düzenli yaşam</a:t>
            </a:r>
          </a:p>
        </p:txBody>
      </p:sp>
      <p:sp>
        <p:nvSpPr>
          <p:cNvPr id="5" name="4 Yuvarlatılmış Dikdörtgen"/>
          <p:cNvSpPr/>
          <p:nvPr/>
        </p:nvSpPr>
        <p:spPr>
          <a:xfrm>
            <a:off x="611560" y="4293097"/>
            <a:ext cx="8064896" cy="2016224"/>
          </a:xfrm>
          <a:prstGeom prst="roundRect">
            <a:avLst/>
          </a:prstGeom>
          <a:solidFill>
            <a:srgbClr val="E7B7E7"/>
          </a:solidFill>
          <a:ln w="3175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400" dirty="0">
                <a:solidFill>
                  <a:schemeClr val="tx1"/>
                </a:solidFill>
                <a:latin typeface="Comic Sans MS" pitchFamily="66" charset="0"/>
              </a:rPr>
              <a:t>Sizler bu değerlerden kendiniz için önemli olanları belirlemeli. Belirlediğiniz bu değerleri sağlayacak mesleğe yönelmelisiniz.</a:t>
            </a:r>
            <a:r>
              <a:rPr lang="tr-TR" dirty="0"/>
              <a:t>.</a:t>
            </a:r>
          </a:p>
        </p:txBody>
      </p:sp>
      <p:pic>
        <p:nvPicPr>
          <p:cNvPr id="22537" name="5 Resim" descr="imagesCAITLWQ7.jpg"/>
          <p:cNvPicPr>
            <a:picLocks noChangeAspect="1"/>
          </p:cNvPicPr>
          <p:nvPr/>
        </p:nvPicPr>
        <p:blipFill>
          <a:blip r:embed="rId2" cstate="print"/>
          <a:srcRect/>
          <a:stretch>
            <a:fillRect/>
          </a:stretch>
        </p:blipFill>
        <p:spPr bwMode="auto">
          <a:xfrm>
            <a:off x="7295662" y="0"/>
            <a:ext cx="1848338" cy="2467429"/>
          </a:xfrm>
          <a:prstGeom prst="rect">
            <a:avLst/>
          </a:prstGeom>
          <a:noFill/>
          <a:ln w="9525">
            <a:noFill/>
            <a:miter lim="800000"/>
            <a:headEnd/>
            <a:tailEnd/>
          </a:ln>
        </p:spPr>
      </p:pic>
      <p:pic>
        <p:nvPicPr>
          <p:cNvPr id="22538" name="6 Resim" descr="imagesCABZDCK4.jpg"/>
          <p:cNvPicPr>
            <a:picLocks noChangeAspect="1"/>
          </p:cNvPicPr>
          <p:nvPr/>
        </p:nvPicPr>
        <p:blipFill>
          <a:blip r:embed="rId3" cstate="print"/>
          <a:srcRect/>
          <a:stretch>
            <a:fillRect/>
          </a:stretch>
        </p:blipFill>
        <p:spPr bwMode="auto">
          <a:xfrm>
            <a:off x="0" y="0"/>
            <a:ext cx="1848338" cy="2467429"/>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1763689" y="0"/>
            <a:ext cx="5724128" cy="1143000"/>
          </a:xfrm>
          <a:solidFill>
            <a:srgbClr val="D6C4DA"/>
          </a:solidFill>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a:lstStyle/>
          <a:p>
            <a:pPr>
              <a:defRPr/>
            </a:pPr>
            <a:r>
              <a:rPr lang="tr-TR" sz="2400" b="1" dirty="0">
                <a:latin typeface="Comic Sans MS" pitchFamily="66" charset="0"/>
              </a:rPr>
              <a:t>KARAKTERİN TANINMASI</a:t>
            </a:r>
          </a:p>
        </p:txBody>
      </p:sp>
      <p:sp>
        <p:nvSpPr>
          <p:cNvPr id="23557" name="2 İçerik Yer Tutucusu"/>
          <p:cNvSpPr>
            <a:spLocks noGrp="1"/>
          </p:cNvSpPr>
          <p:nvPr>
            <p:ph idx="1"/>
          </p:nvPr>
        </p:nvSpPr>
        <p:spPr>
          <a:xfrm>
            <a:off x="457433" y="1268489"/>
            <a:ext cx="8229134" cy="4857750"/>
          </a:xfrm>
        </p:spPr>
        <p:txBody>
          <a:bodyPr/>
          <a:lstStyle/>
          <a:p>
            <a:pPr>
              <a:buFontTx/>
              <a:buNone/>
            </a:pPr>
            <a:endParaRPr lang="tr-TR" sz="2400" dirty="0" smtClean="0"/>
          </a:p>
          <a:p>
            <a:pPr>
              <a:buFontTx/>
              <a:buNone/>
            </a:pPr>
            <a:endParaRPr lang="tr-TR" sz="2400" dirty="0" smtClean="0"/>
          </a:p>
        </p:txBody>
      </p:sp>
      <p:pic>
        <p:nvPicPr>
          <p:cNvPr id="23558" name="3 Resim" descr="imagesCAA2LT2C.jpg"/>
          <p:cNvPicPr>
            <a:picLocks noChangeAspect="1"/>
          </p:cNvPicPr>
          <p:nvPr/>
        </p:nvPicPr>
        <p:blipFill>
          <a:blip r:embed="rId2" cstate="print"/>
          <a:srcRect/>
          <a:stretch>
            <a:fillRect/>
          </a:stretch>
        </p:blipFill>
        <p:spPr bwMode="auto">
          <a:xfrm>
            <a:off x="5724885" y="1197428"/>
            <a:ext cx="3419115" cy="4608286"/>
          </a:xfrm>
          <a:prstGeom prst="rect">
            <a:avLst/>
          </a:prstGeom>
          <a:noFill/>
          <a:ln w="9525">
            <a:noFill/>
            <a:miter lim="800000"/>
            <a:headEnd/>
            <a:tailEnd/>
          </a:ln>
        </p:spPr>
      </p:pic>
      <p:sp>
        <p:nvSpPr>
          <p:cNvPr id="5" name="4 Yuvarlatılmış Dikdörtgen"/>
          <p:cNvSpPr/>
          <p:nvPr/>
        </p:nvSpPr>
        <p:spPr>
          <a:xfrm>
            <a:off x="468287" y="1412119"/>
            <a:ext cx="3419115" cy="40337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dirty="0">
                <a:solidFill>
                  <a:schemeClr val="tx1"/>
                </a:solidFill>
                <a:latin typeface="Comic Sans MS" pitchFamily="66" charset="0"/>
              </a:rPr>
              <a:t>Bireylerin çok farklı kişilik özellikleri vardır:</a:t>
            </a:r>
          </a:p>
          <a:p>
            <a:pPr>
              <a:defRPr/>
            </a:pPr>
            <a:endParaRPr lang="tr-TR" sz="2000" dirty="0">
              <a:solidFill>
                <a:schemeClr val="tx1"/>
              </a:solidFill>
              <a:latin typeface="Comic Sans MS" pitchFamily="66" charset="0"/>
            </a:endParaRPr>
          </a:p>
          <a:p>
            <a:pPr>
              <a:buFont typeface="Wingdings" pitchFamily="2" charset="2"/>
              <a:buChar char="Ø"/>
              <a:defRPr/>
            </a:pPr>
            <a:r>
              <a:rPr lang="tr-TR" sz="2000" dirty="0">
                <a:solidFill>
                  <a:schemeClr val="tx1"/>
                </a:solidFill>
                <a:latin typeface="Comic Sans MS" pitchFamily="66" charset="0"/>
              </a:rPr>
              <a:t> Atak</a:t>
            </a:r>
          </a:p>
          <a:p>
            <a:pPr>
              <a:buFont typeface="Wingdings" pitchFamily="2" charset="2"/>
              <a:buChar char="Ø"/>
              <a:defRPr/>
            </a:pPr>
            <a:r>
              <a:rPr lang="tr-TR" sz="2000" dirty="0">
                <a:solidFill>
                  <a:schemeClr val="tx1"/>
                </a:solidFill>
                <a:latin typeface="Comic Sans MS" pitchFamily="66" charset="0"/>
              </a:rPr>
              <a:t> Girişken</a:t>
            </a:r>
          </a:p>
          <a:p>
            <a:pPr>
              <a:buFont typeface="Wingdings" pitchFamily="2" charset="2"/>
              <a:buChar char="Ø"/>
              <a:defRPr/>
            </a:pPr>
            <a:r>
              <a:rPr lang="tr-TR" sz="2000" dirty="0">
                <a:solidFill>
                  <a:schemeClr val="tx1"/>
                </a:solidFill>
                <a:latin typeface="Comic Sans MS" pitchFamily="66" charset="0"/>
              </a:rPr>
              <a:t> Çekingen</a:t>
            </a:r>
          </a:p>
          <a:p>
            <a:pPr>
              <a:buFont typeface="Wingdings" pitchFamily="2" charset="2"/>
              <a:buChar char="Ø"/>
              <a:defRPr/>
            </a:pPr>
            <a:r>
              <a:rPr lang="tr-TR" sz="2000" dirty="0">
                <a:solidFill>
                  <a:schemeClr val="tx1"/>
                </a:solidFill>
                <a:latin typeface="Comic Sans MS" pitchFamily="66" charset="0"/>
              </a:rPr>
              <a:t> Uysal</a:t>
            </a:r>
          </a:p>
          <a:p>
            <a:pPr>
              <a:buFont typeface="Wingdings" pitchFamily="2" charset="2"/>
              <a:buChar char="Ø"/>
              <a:defRPr/>
            </a:pPr>
            <a:r>
              <a:rPr lang="tr-TR" sz="2000" dirty="0">
                <a:solidFill>
                  <a:schemeClr val="tx1"/>
                </a:solidFill>
                <a:latin typeface="Comic Sans MS" pitchFamily="66" charset="0"/>
              </a:rPr>
              <a:t> Hırslı</a:t>
            </a:r>
          </a:p>
          <a:p>
            <a:pPr>
              <a:buFont typeface="Wingdings" pitchFamily="2" charset="2"/>
              <a:buChar char="Ø"/>
              <a:defRPr/>
            </a:pPr>
            <a:r>
              <a:rPr lang="tr-TR" sz="2000" dirty="0">
                <a:solidFill>
                  <a:schemeClr val="tx1"/>
                </a:solidFill>
                <a:latin typeface="Comic Sans MS" pitchFamily="66" charset="0"/>
              </a:rPr>
              <a:t> İdealist</a:t>
            </a:r>
          </a:p>
        </p:txBody>
      </p:sp>
      <p:sp>
        <p:nvSpPr>
          <p:cNvPr id="6" name="5 Dikdörtgen"/>
          <p:cNvSpPr/>
          <p:nvPr/>
        </p:nvSpPr>
        <p:spPr>
          <a:xfrm>
            <a:off x="0" y="5876775"/>
            <a:ext cx="9144000" cy="981226"/>
          </a:xfrm>
          <a:prstGeom prst="rect">
            <a:avLst/>
          </a:prstGeom>
          <a:solidFill>
            <a:srgbClr val="D6C4DA"/>
          </a:solidFill>
          <a:ln w="31750"/>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000" dirty="0">
                <a:solidFill>
                  <a:schemeClr val="tx1"/>
                </a:solidFill>
                <a:latin typeface="Comic Sans MS" pitchFamily="66" charset="0"/>
              </a:rPr>
              <a:t>Bireyin, sayılan bu özelliklerden hangisine sahip olduğunu belirlemesi, seçimini bu doğrultuda yapması gerekir.</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43609" y="0"/>
            <a:ext cx="6707088" cy="1143000"/>
          </a:xfrm>
          <a:solidFill>
            <a:srgbClr val="E7B7E7"/>
          </a:solidFill>
          <a:ln w="31750">
            <a:gradFill>
              <a:gsLst>
                <a:gs pos="0">
                  <a:srgbClr val="000000"/>
                </a:gs>
                <a:gs pos="39999">
                  <a:srgbClr val="0A128C"/>
                </a:gs>
                <a:gs pos="70000">
                  <a:srgbClr val="181CC7"/>
                </a:gs>
                <a:gs pos="88000">
                  <a:srgbClr val="7005D4"/>
                </a:gs>
                <a:gs pos="100000">
                  <a:srgbClr val="8C3D91"/>
                </a:gs>
              </a:gsLst>
              <a:lin ang="5400000" scaled="0"/>
            </a:gradFill>
          </a:ln>
        </p:spPr>
        <p:txBody>
          <a:bodyPr/>
          <a:lstStyle/>
          <a:p>
            <a:pPr eaLnBrk="1" hangingPunct="1">
              <a:defRPr/>
            </a:pPr>
            <a:r>
              <a:rPr lang="tr-TR" sz="2400" b="1" dirty="0">
                <a:latin typeface="Comic Sans MS" pitchFamily="66" charset="0"/>
              </a:rPr>
              <a:t>MESLEKLERİN ÖZELLİKLERİNİ TANIMA</a:t>
            </a:r>
          </a:p>
        </p:txBody>
      </p:sp>
      <p:pic>
        <p:nvPicPr>
          <p:cNvPr id="24581" name="4 Resim" descr="27_MAY~1.JPG"/>
          <p:cNvPicPr>
            <a:picLocks noChangeAspect="1"/>
          </p:cNvPicPr>
          <p:nvPr/>
        </p:nvPicPr>
        <p:blipFill>
          <a:blip r:embed="rId2" cstate="print"/>
          <a:srcRect/>
          <a:stretch>
            <a:fillRect/>
          </a:stretch>
        </p:blipFill>
        <p:spPr bwMode="auto">
          <a:xfrm>
            <a:off x="1907262" y="3356429"/>
            <a:ext cx="4675116" cy="3501571"/>
          </a:xfrm>
          <a:prstGeom prst="rect">
            <a:avLst/>
          </a:prstGeom>
          <a:noFill/>
          <a:ln w="9525">
            <a:noFill/>
            <a:miter lim="800000"/>
            <a:headEnd/>
            <a:tailEnd/>
          </a:ln>
        </p:spPr>
      </p:pic>
      <p:sp>
        <p:nvSpPr>
          <p:cNvPr id="6" name="5 Bulut Belirtme Çizgisi"/>
          <p:cNvSpPr/>
          <p:nvPr/>
        </p:nvSpPr>
        <p:spPr>
          <a:xfrm>
            <a:off x="5580678" y="1988156"/>
            <a:ext cx="3563322" cy="2809119"/>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dirty="0">
                <a:solidFill>
                  <a:schemeClr val="tx2"/>
                </a:solidFill>
                <a:latin typeface="Comic Sans MS" pitchFamily="66" charset="0"/>
              </a:rPr>
              <a:t>Nasıl ve kaç yıllık bir öğrenim gerektirmektedir?</a:t>
            </a:r>
          </a:p>
        </p:txBody>
      </p:sp>
      <p:sp>
        <p:nvSpPr>
          <p:cNvPr id="7" name="6 Bulut Belirtme Çizgisi"/>
          <p:cNvSpPr/>
          <p:nvPr/>
        </p:nvSpPr>
        <p:spPr>
          <a:xfrm>
            <a:off x="3203579" y="981227"/>
            <a:ext cx="3025258" cy="2880178"/>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dirty="0">
                <a:solidFill>
                  <a:schemeClr val="tx2"/>
                </a:solidFill>
                <a:latin typeface="Comic Sans MS" pitchFamily="66" charset="0"/>
              </a:rPr>
              <a:t>Öğrenim süresinde hangi dersler okutulmaktadır?</a:t>
            </a:r>
          </a:p>
        </p:txBody>
      </p:sp>
      <p:sp>
        <p:nvSpPr>
          <p:cNvPr id="9" name="8 Bulut"/>
          <p:cNvSpPr/>
          <p:nvPr/>
        </p:nvSpPr>
        <p:spPr>
          <a:xfrm>
            <a:off x="0" y="1988155"/>
            <a:ext cx="3347787" cy="23767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dirty="0">
                <a:solidFill>
                  <a:schemeClr val="tx2"/>
                </a:solidFill>
                <a:latin typeface="Comic Sans MS" pitchFamily="66" charset="0"/>
              </a:rPr>
              <a:t>Bu iş kolunda eleman talebi var mıdır?</a:t>
            </a:r>
          </a:p>
          <a:p>
            <a:pPr>
              <a:defRPr/>
            </a:pPr>
            <a:endParaRPr lang="tr-TR" dirty="0">
              <a:solidFill>
                <a:schemeClr val="tx2"/>
              </a:solidFill>
            </a:endParaRPr>
          </a:p>
        </p:txBody>
      </p:sp>
      <p:sp>
        <p:nvSpPr>
          <p:cNvPr id="10" name="9 Oval"/>
          <p:cNvSpPr/>
          <p:nvPr/>
        </p:nvSpPr>
        <p:spPr>
          <a:xfrm>
            <a:off x="2484092" y="3788834"/>
            <a:ext cx="431072" cy="432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1" name="10 Oval"/>
          <p:cNvSpPr/>
          <p:nvPr/>
        </p:nvSpPr>
        <p:spPr>
          <a:xfrm>
            <a:off x="2843836" y="4077608"/>
            <a:ext cx="288415" cy="3598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a:xfrm>
            <a:off x="7042911" y="6244167"/>
            <a:ext cx="1904160" cy="456595"/>
          </a:xfrm>
          <a:noFill/>
        </p:spPr>
        <p:txBody>
          <a:bodyPr lIns="91424" tIns="45712" rIns="91424" bIns="45712" anchor="t"/>
          <a:lstStyle/>
          <a:p>
            <a:pPr algn="l" defTabSz="881869" eaLnBrk="0" hangingPunct="0"/>
            <a:fld id="{1C4AF43A-9090-4842-B79F-0F838D5E8775}" type="slidenum">
              <a:rPr lang="tr-TR" altLang="tr-TR" sz="1700" smtClean="0">
                <a:latin typeface="Arial" pitchFamily="34" charset="0"/>
                <a:ea typeface="ＭＳ Ｐゴシック" pitchFamily="34" charset="-128"/>
              </a:rPr>
              <a:pPr algn="l" defTabSz="881869" eaLnBrk="0" hangingPunct="0"/>
              <a:t>2</a:t>
            </a:fld>
            <a:endParaRPr lang="tr-TR" altLang="tr-TR" sz="1700" dirty="0" smtClean="0">
              <a:latin typeface="Arial" pitchFamily="34" charset="0"/>
              <a:ea typeface="ＭＳ Ｐゴシック" pitchFamily="34" charset="-128"/>
            </a:endParaRPr>
          </a:p>
        </p:txBody>
      </p:sp>
      <p:sp>
        <p:nvSpPr>
          <p:cNvPr id="2313220" name="Rectangle 4"/>
          <p:cNvSpPr>
            <a:spLocks noGrp="1" noChangeArrowheads="1"/>
          </p:cNvSpPr>
          <p:nvPr>
            <p:ph type="title" idx="4294967295"/>
          </p:nvPr>
        </p:nvSpPr>
        <p:spPr>
          <a:xfrm>
            <a:off x="826481" y="476251"/>
            <a:ext cx="7765499" cy="799797"/>
          </a:xfrm>
        </p:spPr>
        <p:txBody>
          <a:bodyPr lIns="90472" tIns="44443" rIns="90472" bIns="44443"/>
          <a:lstStyle/>
          <a:p>
            <a:pPr algn="ctr" eaLnBrk="1" hangingPunct="1">
              <a:defRPr/>
            </a:pPr>
            <a:r>
              <a:rPr lang="tr-TR" b="1" dirty="0" smtClean="0">
                <a:solidFill>
                  <a:srgbClr val="FF3300"/>
                </a:solidFill>
                <a:effectLst>
                  <a:outerShdw blurRad="38100" dist="38100" dir="2700000" algn="tl">
                    <a:srgbClr val="C0C0C0"/>
                  </a:outerShdw>
                </a:effectLst>
                <a:latin typeface="Arial Black" pitchFamily="34" charset="0"/>
              </a:rPr>
              <a:t>Kariyer Nedir?</a:t>
            </a:r>
          </a:p>
        </p:txBody>
      </p:sp>
      <p:pic>
        <p:nvPicPr>
          <p:cNvPr id="4100" name="Resim 4"/>
          <p:cNvPicPr>
            <a:picLocks noChangeAspect="1"/>
          </p:cNvPicPr>
          <p:nvPr/>
        </p:nvPicPr>
        <p:blipFill>
          <a:blip r:embed="rId2" cstate="print"/>
          <a:srcRect/>
          <a:stretch>
            <a:fillRect/>
          </a:stretch>
        </p:blipFill>
        <p:spPr bwMode="auto">
          <a:xfrm>
            <a:off x="282213" y="1499810"/>
            <a:ext cx="8650903" cy="5349119"/>
          </a:xfrm>
          <a:prstGeom prst="rect">
            <a:avLst/>
          </a:prstGeom>
          <a:noFill/>
          <a:ln w="9525">
            <a:noFill/>
            <a:miter lim="800000"/>
            <a:headEnd/>
            <a:tailEnd/>
          </a:ln>
        </p:spPr>
      </p:pic>
      <p:sp>
        <p:nvSpPr>
          <p:cNvPr id="4101" name="Dikdörtgen 1"/>
          <p:cNvSpPr>
            <a:spLocks noChangeArrowheads="1"/>
          </p:cNvSpPr>
          <p:nvPr/>
        </p:nvSpPr>
        <p:spPr bwMode="auto">
          <a:xfrm>
            <a:off x="282213" y="1646465"/>
            <a:ext cx="8650903" cy="2166694"/>
          </a:xfrm>
          <a:prstGeom prst="rect">
            <a:avLst/>
          </a:prstGeom>
          <a:noFill/>
          <a:ln w="9525">
            <a:noFill/>
            <a:miter lim="800000"/>
            <a:headEnd/>
            <a:tailEnd/>
          </a:ln>
        </p:spPr>
        <p:txBody>
          <a:bodyPr lIns="88340" tIns="44170" rIns="88340" bIns="44170">
            <a:spAutoFit/>
          </a:bodyPr>
          <a:lstStyle/>
          <a:p>
            <a:r>
              <a:rPr lang="tr-TR" sz="2700" dirty="0"/>
              <a:t>Bir ömür yaşanan olaylar dizisi, bireyin meslek ve diğer yaşam rollerinin birbirini etkilemesi ve izlemesi sonucu oluşan genel örüntü ve gelişim çizgisinde, özellikle iş ve mesleğe ilişkin rollerinde ilerleme, duraklama ve gerilemeleri de içeren bir süreçtir.</a:t>
            </a:r>
          </a:p>
        </p:txBody>
      </p:sp>
      <p:pic>
        <p:nvPicPr>
          <p:cNvPr id="4102" name="Picture 6" descr="C:\Users\kullanıcı\Desktop\indir (1).jpg"/>
          <p:cNvPicPr>
            <a:picLocks noChangeAspect="1" noChangeArrowheads="1"/>
          </p:cNvPicPr>
          <p:nvPr/>
        </p:nvPicPr>
        <p:blipFill>
          <a:blip r:embed="rId3" cstate="print"/>
          <a:srcRect/>
          <a:stretch>
            <a:fillRect/>
          </a:stretch>
        </p:blipFill>
        <p:spPr bwMode="auto">
          <a:xfrm>
            <a:off x="41867" y="4508500"/>
            <a:ext cx="2467034" cy="1849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61295" y="569989"/>
            <a:ext cx="3887401" cy="5113262"/>
          </a:xfrm>
        </p:spPr>
        <p:txBody>
          <a:bodyPr/>
          <a:lstStyle/>
          <a:p>
            <a:pPr eaLnBrk="1" hangingPunct="1">
              <a:lnSpc>
                <a:spcPct val="90000"/>
              </a:lnSpc>
              <a:spcBef>
                <a:spcPct val="0"/>
              </a:spcBef>
            </a:pPr>
            <a:endParaRPr lang="tr-TR" sz="2200" dirty="0" smtClean="0"/>
          </a:p>
          <a:p>
            <a:pPr eaLnBrk="1" hangingPunct="1">
              <a:lnSpc>
                <a:spcPct val="90000"/>
              </a:lnSpc>
              <a:spcBef>
                <a:spcPct val="0"/>
              </a:spcBef>
            </a:pPr>
            <a:endParaRPr lang="tr-TR" sz="2200" dirty="0" smtClean="0"/>
          </a:p>
          <a:p>
            <a:pPr eaLnBrk="1" hangingPunct="1">
              <a:lnSpc>
                <a:spcPct val="90000"/>
              </a:lnSpc>
              <a:spcBef>
                <a:spcPct val="0"/>
              </a:spcBef>
            </a:pPr>
            <a:endParaRPr lang="tr-TR" sz="2200" dirty="0" smtClean="0"/>
          </a:p>
          <a:p>
            <a:pPr eaLnBrk="1" hangingPunct="1">
              <a:lnSpc>
                <a:spcPct val="90000"/>
              </a:lnSpc>
              <a:spcBef>
                <a:spcPct val="0"/>
              </a:spcBef>
            </a:pPr>
            <a:r>
              <a:rPr lang="tr-TR" sz="3500" dirty="0" smtClean="0"/>
              <a:t>Mesleğin faaliyet alanı nedir?</a:t>
            </a:r>
          </a:p>
          <a:p>
            <a:pPr eaLnBrk="1" hangingPunct="1">
              <a:lnSpc>
                <a:spcPct val="90000"/>
              </a:lnSpc>
              <a:spcBef>
                <a:spcPct val="0"/>
              </a:spcBef>
            </a:pPr>
            <a:r>
              <a:rPr lang="tr-TR" sz="3500" dirty="0" smtClean="0"/>
              <a:t>İyi ya da kötü yanları nedir?</a:t>
            </a:r>
          </a:p>
          <a:p>
            <a:pPr eaLnBrk="1" hangingPunct="1">
              <a:lnSpc>
                <a:spcPct val="90000"/>
              </a:lnSpc>
              <a:spcBef>
                <a:spcPct val="0"/>
              </a:spcBef>
            </a:pPr>
            <a:r>
              <a:rPr lang="tr-TR" sz="3500" dirty="0" smtClean="0"/>
              <a:t>Hangi ortamda çalışılacaktır?</a:t>
            </a:r>
          </a:p>
          <a:p>
            <a:pPr eaLnBrk="1" hangingPunct="1">
              <a:lnSpc>
                <a:spcPct val="90000"/>
              </a:lnSpc>
              <a:spcBef>
                <a:spcPct val="0"/>
              </a:spcBef>
            </a:pPr>
            <a:r>
              <a:rPr lang="tr-TR" sz="3500" dirty="0" smtClean="0"/>
              <a:t>Günde kaç saat çalışılacaktır?</a:t>
            </a:r>
          </a:p>
          <a:p>
            <a:pPr eaLnBrk="1" hangingPunct="1">
              <a:lnSpc>
                <a:spcPct val="90000"/>
              </a:lnSpc>
              <a:spcBef>
                <a:spcPct val="0"/>
              </a:spcBef>
            </a:pPr>
            <a:endParaRPr lang="tr-TR" sz="3500" dirty="0" smtClean="0"/>
          </a:p>
        </p:txBody>
      </p:sp>
      <p:pic>
        <p:nvPicPr>
          <p:cNvPr id="25603" name="3 Resim" descr="untitleda.png"/>
          <p:cNvPicPr>
            <a:picLocks noChangeAspect="1"/>
          </p:cNvPicPr>
          <p:nvPr/>
        </p:nvPicPr>
        <p:blipFill>
          <a:blip r:embed="rId2" cstate="print"/>
          <a:srcRect/>
          <a:stretch>
            <a:fillRect/>
          </a:stretch>
        </p:blipFill>
        <p:spPr bwMode="auto">
          <a:xfrm>
            <a:off x="4284361" y="686405"/>
            <a:ext cx="4642553" cy="5028595"/>
          </a:xfrm>
          <a:prstGeom prst="rect">
            <a:avLst/>
          </a:prstGeom>
          <a:noFill/>
          <a:ln w="53975">
            <a:solidFill>
              <a:srgbClr val="FF3399"/>
            </a:solidFill>
            <a:miter lim="800000"/>
            <a:headEnd/>
            <a:tailEnd/>
          </a:ln>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07261" y="275167"/>
            <a:ext cx="6779306" cy="1143000"/>
          </a:xfrm>
          <a:solidFill>
            <a:schemeClr val="accent5">
              <a:lumMod val="75000"/>
            </a:schemeClr>
          </a:solidFill>
        </p:spPr>
        <p:txBody>
          <a:bodyPr/>
          <a:lstStyle/>
          <a:p>
            <a:pPr eaLnBrk="1" hangingPunct="1">
              <a:defRPr/>
            </a:pPr>
            <a:r>
              <a:rPr lang="tr-TR" sz="2800" b="1" dirty="0">
                <a:effectLst>
                  <a:outerShdw blurRad="38100" dist="38100" dir="2700000" algn="tl">
                    <a:srgbClr val="C0C0C0"/>
                  </a:outerShdw>
                </a:effectLst>
                <a:latin typeface="Comic Sans MS" pitchFamily="66" charset="0"/>
                <a:sym typeface="ITC Zapf Dingbats" pitchFamily="18" charset="2"/>
              </a:rPr>
              <a:t>MESLEK SEÇİMİYLE NELERİ  BELİRLERİZ?</a:t>
            </a:r>
          </a:p>
        </p:txBody>
      </p:sp>
      <p:sp>
        <p:nvSpPr>
          <p:cNvPr id="26627" name="Rectangle 3"/>
          <p:cNvSpPr>
            <a:spLocks noGrp="1" noChangeArrowheads="1"/>
          </p:cNvSpPr>
          <p:nvPr>
            <p:ph type="body" idx="1"/>
          </p:nvPr>
        </p:nvSpPr>
        <p:spPr>
          <a:xfrm>
            <a:off x="2988043" y="1599596"/>
            <a:ext cx="5698524" cy="4782155"/>
          </a:xfrm>
        </p:spPr>
        <p:txBody>
          <a:bodyPr/>
          <a:lstStyle/>
          <a:p>
            <a:pPr eaLnBrk="1" hangingPunct="1"/>
            <a:endParaRPr lang="tr-TR" sz="2400" dirty="0" smtClean="0"/>
          </a:p>
          <a:p>
            <a:pPr eaLnBrk="1" hangingPunct="1"/>
            <a:r>
              <a:rPr lang="tr-TR" sz="2400" dirty="0" smtClean="0"/>
              <a:t>Hayatımızı nasıl bir ortamda sürdüreceğimizi,</a:t>
            </a:r>
          </a:p>
          <a:p>
            <a:pPr eaLnBrk="1" hangingPunct="1"/>
            <a:r>
              <a:rPr lang="tr-TR" sz="2400" dirty="0" smtClean="0"/>
              <a:t>Hayat boyu birlikte iş yapacağımız arkadaş çevremizi,</a:t>
            </a:r>
          </a:p>
          <a:p>
            <a:pPr eaLnBrk="1" hangingPunct="1"/>
            <a:r>
              <a:rPr lang="tr-TR" sz="2400" dirty="0" smtClean="0"/>
              <a:t>Çalışırken zevkle iş yapıp yapamayacağımızı,</a:t>
            </a:r>
          </a:p>
          <a:p>
            <a:pPr eaLnBrk="1" hangingPunct="1"/>
            <a:r>
              <a:rPr lang="tr-TR" sz="2400" dirty="0" smtClean="0">
                <a:sym typeface="Wingdings 2" pitchFamily="18" charset="2"/>
              </a:rPr>
              <a:t>M</a:t>
            </a:r>
            <a:r>
              <a:rPr lang="tr-TR" sz="2400" dirty="0" smtClean="0"/>
              <a:t>esleğimizden tatmin olup olamayacağımızı,</a:t>
            </a:r>
          </a:p>
          <a:p>
            <a:pPr eaLnBrk="1" hangingPunct="1"/>
            <a:endParaRPr lang="tr-TR" sz="2400" dirty="0" smtClean="0"/>
          </a:p>
          <a:p>
            <a:pPr eaLnBrk="1" hangingPunct="1"/>
            <a:endParaRPr lang="tr-TR" sz="2400" dirty="0" smtClean="0"/>
          </a:p>
          <a:p>
            <a:pPr eaLnBrk="1" hangingPunct="1"/>
            <a:endParaRPr lang="tr-TR" sz="2800" dirty="0" smtClean="0"/>
          </a:p>
        </p:txBody>
      </p:sp>
      <p:pic>
        <p:nvPicPr>
          <p:cNvPr id="26628" name="4 Resim" descr="imagesCAPIGR01.jpg"/>
          <p:cNvPicPr>
            <a:picLocks noChangeAspect="1"/>
          </p:cNvPicPr>
          <p:nvPr/>
        </p:nvPicPr>
        <p:blipFill>
          <a:blip r:embed="rId2" cstate="print"/>
          <a:srcRect/>
          <a:stretch>
            <a:fillRect/>
          </a:stretch>
        </p:blipFill>
        <p:spPr bwMode="auto">
          <a:xfrm>
            <a:off x="0" y="4334632"/>
            <a:ext cx="1809573" cy="2523369"/>
          </a:xfrm>
          <a:prstGeom prst="rect">
            <a:avLst/>
          </a:prstGeom>
          <a:noFill/>
          <a:ln w="9525">
            <a:noFill/>
            <a:miter lim="800000"/>
            <a:headEnd/>
            <a:tailEnd/>
          </a:ln>
        </p:spPr>
      </p:pic>
      <p:pic>
        <p:nvPicPr>
          <p:cNvPr id="26629" name="5 Resim" descr="imagesCACHXEEJ.jpg"/>
          <p:cNvPicPr>
            <a:picLocks noChangeAspect="1"/>
          </p:cNvPicPr>
          <p:nvPr/>
        </p:nvPicPr>
        <p:blipFill>
          <a:blip r:embed="rId3" cstate="print"/>
          <a:srcRect/>
          <a:stretch>
            <a:fillRect/>
          </a:stretch>
        </p:blipFill>
        <p:spPr bwMode="auto">
          <a:xfrm>
            <a:off x="0" y="2133298"/>
            <a:ext cx="1848338" cy="2465916"/>
          </a:xfrm>
          <a:prstGeom prst="rect">
            <a:avLst/>
          </a:prstGeom>
          <a:noFill/>
          <a:ln w="9525">
            <a:noFill/>
            <a:miter lim="800000"/>
            <a:headEnd/>
            <a:tailEnd/>
          </a:ln>
        </p:spPr>
      </p:pic>
      <p:pic>
        <p:nvPicPr>
          <p:cNvPr id="26630" name="6 Resim" descr="imagesCALMXL3E.jpg"/>
          <p:cNvPicPr>
            <a:picLocks noChangeAspect="1"/>
          </p:cNvPicPr>
          <p:nvPr/>
        </p:nvPicPr>
        <p:blipFill>
          <a:blip r:embed="rId4" cstate="print"/>
          <a:srcRect/>
          <a:stretch>
            <a:fillRect/>
          </a:stretch>
        </p:blipFill>
        <p:spPr bwMode="auto">
          <a:xfrm>
            <a:off x="0" y="1"/>
            <a:ext cx="1848338" cy="213329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6490891" cy="1143000"/>
          </a:xfrm>
          <a:solidFill>
            <a:schemeClr val="accent6">
              <a:lumMod val="40000"/>
              <a:lumOff val="60000"/>
            </a:schemeClr>
          </a:solidFill>
        </p:spPr>
        <p:txBody>
          <a:bodyPr/>
          <a:lstStyle/>
          <a:p>
            <a:pPr eaLnBrk="1" hangingPunct="1">
              <a:defRPr/>
            </a:pPr>
            <a:r>
              <a:rPr lang="tr-TR" sz="2400" b="1" dirty="0">
                <a:latin typeface="Comic Sans MS" pitchFamily="66" charset="0"/>
              </a:rPr>
              <a:t>İSTEK VE ÖZELLİKLERİNİZLE </a:t>
            </a:r>
            <a:br>
              <a:rPr lang="tr-TR" sz="2400" b="1" dirty="0">
                <a:latin typeface="Comic Sans MS" pitchFamily="66" charset="0"/>
              </a:rPr>
            </a:br>
            <a:r>
              <a:rPr lang="tr-TR" sz="2400" b="1" dirty="0">
                <a:latin typeface="Comic Sans MS" pitchFamily="66" charset="0"/>
              </a:rPr>
              <a:t>MESLEĞİN ŞARTLARI UYUŞUYOR MU?</a:t>
            </a:r>
          </a:p>
        </p:txBody>
      </p:sp>
      <p:pic>
        <p:nvPicPr>
          <p:cNvPr id="27651" name="4 Resim" descr="imagesCA27QY2D.jpg"/>
          <p:cNvPicPr>
            <a:picLocks noChangeAspect="1"/>
          </p:cNvPicPr>
          <p:nvPr/>
        </p:nvPicPr>
        <p:blipFill>
          <a:blip r:embed="rId2" cstate="print"/>
          <a:srcRect/>
          <a:stretch>
            <a:fillRect/>
          </a:stretch>
        </p:blipFill>
        <p:spPr bwMode="auto">
          <a:xfrm>
            <a:off x="1835933" y="2564190"/>
            <a:ext cx="5363591" cy="4293810"/>
          </a:xfrm>
          <a:prstGeom prst="rect">
            <a:avLst/>
          </a:prstGeom>
          <a:noFill/>
          <a:ln w="9525">
            <a:noFill/>
            <a:miter lim="800000"/>
            <a:headEnd/>
            <a:tailEnd/>
          </a:ln>
        </p:spPr>
      </p:pic>
      <p:sp>
        <p:nvSpPr>
          <p:cNvPr id="6" name="5 Dikdörtgen"/>
          <p:cNvSpPr/>
          <p:nvPr/>
        </p:nvSpPr>
        <p:spPr>
          <a:xfrm>
            <a:off x="899359" y="5876775"/>
            <a:ext cx="6011750" cy="981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dirty="0">
                <a:solidFill>
                  <a:schemeClr val="tx1"/>
                </a:solidFill>
                <a:latin typeface="Comic Sans MS" pitchFamily="66" charset="0"/>
                <a:cs typeface="Times New Roman" pitchFamily="18" charset="0"/>
              </a:rPr>
              <a:t>Yetenek, ilgi ve değerlerle mesleki isteğin  uyumlu olması önemlidir.</a:t>
            </a:r>
          </a:p>
        </p:txBody>
      </p:sp>
      <p:sp>
        <p:nvSpPr>
          <p:cNvPr id="7" name="6 Bulut Belirtme Çizgisi"/>
          <p:cNvSpPr/>
          <p:nvPr/>
        </p:nvSpPr>
        <p:spPr>
          <a:xfrm>
            <a:off x="4932519" y="1268489"/>
            <a:ext cx="4788311" cy="2304143"/>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cs typeface="Times New Roman" pitchFamily="18" charset="0"/>
              </a:rPr>
              <a:t>Acaba işyerinizde sabah 11 de başlayıp akşam 5 </a:t>
            </a:r>
            <a:r>
              <a:rPr lang="tr-TR" dirty="0" err="1">
                <a:solidFill>
                  <a:schemeClr val="tx1"/>
                </a:solidFill>
                <a:latin typeface="Comic Sans MS" pitchFamily="66" charset="0"/>
                <a:cs typeface="Times New Roman" pitchFamily="18" charset="0"/>
              </a:rPr>
              <a:t>te</a:t>
            </a:r>
            <a:r>
              <a:rPr lang="tr-TR" dirty="0">
                <a:solidFill>
                  <a:schemeClr val="tx1"/>
                </a:solidFill>
                <a:latin typeface="Comic Sans MS" pitchFamily="66" charset="0"/>
                <a:cs typeface="Times New Roman" pitchFamily="18" charset="0"/>
              </a:rPr>
              <a:t> biten yıllık 4 ay tatili olan, Roma, Paris gibi şehirlere seyahat avantajı olan bir meslek var mı? </a:t>
            </a:r>
            <a:endParaRPr lang="tr-TR" dirty="0">
              <a:solidFill>
                <a:schemeClr val="tx1"/>
              </a:solidFill>
              <a:latin typeface="Comic Sans MS" pitchFamily="66" charset="0"/>
            </a:endParaRPr>
          </a:p>
        </p:txBody>
      </p:sp>
      <p:sp>
        <p:nvSpPr>
          <p:cNvPr id="8" name="7 Bulut"/>
          <p:cNvSpPr/>
          <p:nvPr/>
        </p:nvSpPr>
        <p:spPr>
          <a:xfrm>
            <a:off x="972238" y="1484691"/>
            <a:ext cx="2015805" cy="194431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cs typeface="Times New Roman" pitchFamily="18" charset="0"/>
              </a:rPr>
              <a:t>Var tabi patronluk !!!</a:t>
            </a:r>
            <a:endParaRPr lang="tr-TR" dirty="0">
              <a:solidFill>
                <a:schemeClr val="tx1"/>
              </a:solidFill>
              <a:latin typeface="Comic Sans MS" pitchFamily="66" charset="0"/>
            </a:endParaRPr>
          </a:p>
        </p:txBody>
      </p:sp>
      <p:sp>
        <p:nvSpPr>
          <p:cNvPr id="9" name="8 Oval"/>
          <p:cNvSpPr/>
          <p:nvPr/>
        </p:nvSpPr>
        <p:spPr>
          <a:xfrm>
            <a:off x="2124348" y="3212798"/>
            <a:ext cx="359744" cy="432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0" name="9 Oval"/>
          <p:cNvSpPr/>
          <p:nvPr/>
        </p:nvSpPr>
        <p:spPr>
          <a:xfrm>
            <a:off x="2339885" y="3501572"/>
            <a:ext cx="288415" cy="2872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57433" y="2060727"/>
            <a:ext cx="8229134" cy="4248452"/>
          </a:xfrm>
        </p:spPr>
        <p:txBody>
          <a:bodyPr/>
          <a:lstStyle/>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a:p>
            <a:pPr>
              <a:buFontTx/>
              <a:buNone/>
            </a:pPr>
            <a:r>
              <a:rPr lang="tr-TR" sz="1800" dirty="0" smtClean="0">
                <a:latin typeface="Comic Sans MS" pitchFamily="66" charset="0"/>
              </a:rPr>
              <a:t>                            Makineleri, parçalarını incelemeyi seviyorsunuz </a:t>
            </a:r>
            <a:r>
              <a:rPr lang="tr-TR" sz="2400" b="1" dirty="0" smtClean="0">
                <a:solidFill>
                  <a:srgbClr val="C00000"/>
                </a:solidFill>
                <a:latin typeface="Comic Sans MS" pitchFamily="66" charset="0"/>
              </a:rPr>
              <a:t>(+)</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Sizin için dürüstlük ön planda iyi insan olmak  önemli </a:t>
            </a:r>
            <a:r>
              <a:rPr lang="tr-TR" sz="2400" b="1" dirty="0" smtClean="0">
                <a:solidFill>
                  <a:srgbClr val="C00000"/>
                </a:solidFill>
                <a:latin typeface="Comic Sans MS" pitchFamily="66" charset="0"/>
              </a:rPr>
              <a:t>(+)</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p:txBody>
      </p:sp>
      <p:sp>
        <p:nvSpPr>
          <p:cNvPr id="4" name="3 Dikdörtgen"/>
          <p:cNvSpPr/>
          <p:nvPr/>
        </p:nvSpPr>
        <p:spPr>
          <a:xfrm>
            <a:off x="3095035" y="0"/>
            <a:ext cx="6048965" cy="1295703"/>
          </a:xfrm>
          <a:prstGeom prst="rect">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000" b="1" dirty="0">
                <a:solidFill>
                  <a:schemeClr val="tx1"/>
                </a:solidFill>
                <a:latin typeface="Comic Sans MS" pitchFamily="66" charset="0"/>
              </a:rPr>
              <a:t>İLGİ, DEĞER VE YETENEKLERİNİZLE SEÇTİĞİNİZ MESLEK ARASINDA TAM UYUM OLMALI</a:t>
            </a:r>
          </a:p>
        </p:txBody>
      </p:sp>
      <p:sp>
        <p:nvSpPr>
          <p:cNvPr id="5" name="4 Sağ Ok"/>
          <p:cNvSpPr/>
          <p:nvPr/>
        </p:nvSpPr>
        <p:spPr>
          <a:xfrm>
            <a:off x="395408" y="2349500"/>
            <a:ext cx="1728940" cy="122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İlgi:</a:t>
            </a:r>
            <a:r>
              <a:rPr lang="tr-TR" dirty="0">
                <a:solidFill>
                  <a:srgbClr val="C00000"/>
                </a:solidFill>
                <a:latin typeface="Comic Sans MS" pitchFamily="66" charset="0"/>
              </a:rPr>
              <a:t> </a:t>
            </a:r>
            <a:endParaRPr lang="tr-TR" dirty="0"/>
          </a:p>
        </p:txBody>
      </p:sp>
      <p:sp>
        <p:nvSpPr>
          <p:cNvPr id="6" name="5 Sağ Ok"/>
          <p:cNvSpPr/>
          <p:nvPr/>
        </p:nvSpPr>
        <p:spPr>
          <a:xfrm>
            <a:off x="395408" y="3645203"/>
            <a:ext cx="1728940" cy="1224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Değer:</a:t>
            </a:r>
            <a:r>
              <a:rPr lang="tr-TR" dirty="0">
                <a:latin typeface="Comic Sans MS" pitchFamily="66" charset="0"/>
              </a:rPr>
              <a:t> </a:t>
            </a:r>
            <a:endParaRPr lang="tr-TR" dirty="0"/>
          </a:p>
        </p:txBody>
      </p:sp>
      <p:sp>
        <p:nvSpPr>
          <p:cNvPr id="7" name="6 Sağ Ok"/>
          <p:cNvSpPr/>
          <p:nvPr/>
        </p:nvSpPr>
        <p:spPr>
          <a:xfrm>
            <a:off x="324080" y="5013476"/>
            <a:ext cx="1871596" cy="122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Yetenek:</a:t>
            </a:r>
            <a:r>
              <a:rPr lang="tr-TR" dirty="0">
                <a:latin typeface="Comic Sans MS" pitchFamily="66" charset="0"/>
              </a:rPr>
              <a:t> </a:t>
            </a:r>
            <a:endParaRPr lang="tr-TR" dirty="0"/>
          </a:p>
        </p:txBody>
      </p:sp>
      <p:sp>
        <p:nvSpPr>
          <p:cNvPr id="8" name="7 Dikdörtgen"/>
          <p:cNvSpPr/>
          <p:nvPr/>
        </p:nvSpPr>
        <p:spPr>
          <a:xfrm>
            <a:off x="2555776" y="5085184"/>
            <a:ext cx="5832648" cy="1152128"/>
          </a:xfrm>
          <a:prstGeom prst="rect">
            <a:avLst/>
          </a:prstGeom>
          <a:gradFill>
            <a:gsLst>
              <a:gs pos="0">
                <a:srgbClr val="FFEFD1"/>
              </a:gs>
              <a:gs pos="64999">
                <a:srgbClr val="F0EBD5"/>
              </a:gs>
              <a:gs pos="100000">
                <a:srgbClr val="D1C39F"/>
              </a:gs>
            </a:gsLst>
            <a:lin ang="5400000" scaled="0"/>
          </a:gradFill>
          <a:ln>
            <a:gradFill>
              <a:gsLst>
                <a:gs pos="0">
                  <a:srgbClr val="FFEFD1"/>
                </a:gs>
                <a:gs pos="64999">
                  <a:srgbClr val="F0EBD5"/>
                </a:gs>
                <a:gs pos="100000">
                  <a:srgbClr val="D1C39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rPr>
              <a:t>Ortalama her insan kadar matematiğe yeteneğiniz var ancak makine mühendisi olacak yeteneğe sahip değilsiniz </a:t>
            </a:r>
            <a:r>
              <a:rPr lang="tr-TR" sz="2400" b="1" dirty="0">
                <a:solidFill>
                  <a:srgbClr val="C00000"/>
                </a:solidFill>
                <a:latin typeface="Comic Sans MS" pitchFamily="66" charset="0"/>
              </a:rPr>
              <a:t>(-)</a:t>
            </a:r>
            <a:endParaRPr lang="tr-TR" sz="2400" b="1" dirty="0">
              <a:solidFill>
                <a:srgbClr val="C00000"/>
              </a:solidFill>
            </a:endParaRPr>
          </a:p>
        </p:txBody>
      </p:sp>
      <p:sp>
        <p:nvSpPr>
          <p:cNvPr id="9" name="8 Aşağı Ok Belirtme Çizgisi"/>
          <p:cNvSpPr/>
          <p:nvPr/>
        </p:nvSpPr>
        <p:spPr>
          <a:xfrm>
            <a:off x="106993" y="1295703"/>
            <a:ext cx="3529209" cy="8648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dirty="0">
                <a:solidFill>
                  <a:srgbClr val="C00000"/>
                </a:solidFill>
                <a:latin typeface="Comic Sans MS" pitchFamily="66" charset="0"/>
              </a:rPr>
              <a:t>Makine Mühendisi  olmak istiyorsunuz:</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İçerik Yer Tutucusu"/>
          <p:cNvSpPr>
            <a:spLocks noGrp="1"/>
          </p:cNvSpPr>
          <p:nvPr>
            <p:ph idx="1"/>
          </p:nvPr>
        </p:nvSpPr>
        <p:spPr/>
        <p:txBody>
          <a:bodyPr/>
          <a:lstStyle/>
          <a:p>
            <a:pPr eaLnBrk="1" hangingPunct="1">
              <a:lnSpc>
                <a:spcPct val="80000"/>
              </a:lnSpc>
              <a:buFontTx/>
              <a:buNone/>
            </a:pPr>
            <a:endParaRPr lang="tr-TR" sz="2400" dirty="0" smtClean="0">
              <a:solidFill>
                <a:schemeClr val="tx2"/>
              </a:solidFill>
            </a:endParaRPr>
          </a:p>
          <a:p>
            <a:pPr eaLnBrk="1" hangingPunct="1">
              <a:lnSpc>
                <a:spcPct val="80000"/>
              </a:lnSpc>
            </a:pPr>
            <a:endParaRPr lang="tr-TR" sz="2400" dirty="0" smtClean="0">
              <a:solidFill>
                <a:schemeClr val="tx2"/>
              </a:solidFill>
            </a:endParaRPr>
          </a:p>
          <a:p>
            <a:pPr eaLnBrk="1" hangingPunct="1">
              <a:lnSpc>
                <a:spcPct val="80000"/>
              </a:lnSpc>
            </a:pPr>
            <a:endParaRPr lang="tr-TR" sz="2400" dirty="0" smtClean="0">
              <a:solidFill>
                <a:schemeClr val="tx2"/>
              </a:solidFill>
            </a:endParaRPr>
          </a:p>
          <a:p>
            <a:pPr eaLnBrk="1" hangingPunct="1">
              <a:lnSpc>
                <a:spcPct val="80000"/>
              </a:lnSpc>
            </a:pPr>
            <a:endParaRPr lang="tr-TR" sz="2400" dirty="0" smtClean="0">
              <a:solidFill>
                <a:schemeClr val="tx2"/>
              </a:solidFill>
              <a:latin typeface="Comic Sans MS" pitchFamily="66" charset="0"/>
            </a:endParaRPr>
          </a:p>
          <a:p>
            <a:pPr eaLnBrk="1" hangingPunct="1">
              <a:lnSpc>
                <a:spcPct val="80000"/>
              </a:lnSpc>
            </a:pPr>
            <a:endParaRPr lang="tr-TR" sz="2400" dirty="0" smtClean="0">
              <a:solidFill>
                <a:schemeClr val="tx2"/>
              </a:solidFill>
              <a:latin typeface="Comic Sans MS" pitchFamily="66" charset="0"/>
            </a:endParaRPr>
          </a:p>
          <a:p>
            <a:pPr eaLnBrk="1" hangingPunct="1">
              <a:lnSpc>
                <a:spcPct val="80000"/>
              </a:lnSpc>
              <a:buFontTx/>
              <a:buNone/>
            </a:pPr>
            <a:r>
              <a:rPr lang="tr-TR" sz="2400" dirty="0" smtClean="0">
                <a:latin typeface="Comic Sans MS" pitchFamily="66" charset="0"/>
              </a:rPr>
              <a:t/>
            </a:r>
            <a:br>
              <a:rPr lang="tr-TR" sz="2400" dirty="0" smtClean="0">
                <a:latin typeface="Comic Sans MS" pitchFamily="66" charset="0"/>
              </a:rPr>
            </a:br>
            <a:endParaRPr lang="tr-TR" sz="2400" dirty="0" smtClean="0">
              <a:latin typeface="Comic Sans MS" pitchFamily="66" charset="0"/>
            </a:endParaRPr>
          </a:p>
          <a:p>
            <a:endParaRPr lang="tr-TR" sz="2400" dirty="0" smtClean="0"/>
          </a:p>
        </p:txBody>
      </p:sp>
      <p:sp>
        <p:nvSpPr>
          <p:cNvPr id="4" name="3 Oval"/>
          <p:cNvSpPr/>
          <p:nvPr/>
        </p:nvSpPr>
        <p:spPr>
          <a:xfrm>
            <a:off x="610944" y="188989"/>
            <a:ext cx="7273954" cy="11520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MESLEK TERCİHİNDE YAPILABİLECEK HATALAR </a:t>
            </a:r>
            <a:endParaRPr lang="tr-TR" dirty="0">
              <a:latin typeface="Comic Sans MS" pitchFamily="66" charset="0"/>
            </a:endParaRPr>
          </a:p>
        </p:txBody>
      </p:sp>
      <p:pic>
        <p:nvPicPr>
          <p:cNvPr id="29700" name="4 Resim" descr="imagesCAIR6BJW.jpg"/>
          <p:cNvPicPr>
            <a:picLocks noChangeAspect="1"/>
          </p:cNvPicPr>
          <p:nvPr/>
        </p:nvPicPr>
        <p:blipFill>
          <a:blip r:embed="rId2" cstate="print"/>
          <a:srcRect/>
          <a:stretch>
            <a:fillRect/>
          </a:stretch>
        </p:blipFill>
        <p:spPr bwMode="auto">
          <a:xfrm>
            <a:off x="6571523" y="5076977"/>
            <a:ext cx="2572477" cy="1781024"/>
          </a:xfrm>
          <a:prstGeom prst="rect">
            <a:avLst/>
          </a:prstGeom>
          <a:noFill/>
          <a:ln w="9525">
            <a:noFill/>
            <a:miter lim="800000"/>
            <a:headEnd/>
            <a:tailEnd/>
          </a:ln>
        </p:spPr>
      </p:pic>
      <p:sp>
        <p:nvSpPr>
          <p:cNvPr id="6" name="5 Oval"/>
          <p:cNvSpPr/>
          <p:nvPr/>
        </p:nvSpPr>
        <p:spPr>
          <a:xfrm>
            <a:off x="6946773" y="2420560"/>
            <a:ext cx="2197227" cy="1944310"/>
          </a:xfrm>
          <a:prstGeom prst="ellipse">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Beğenilen–sevilen kişilerin mesleklerine özenmek,</a:t>
            </a:r>
          </a:p>
        </p:txBody>
      </p:sp>
      <p:pic>
        <p:nvPicPr>
          <p:cNvPr id="29702" name="6 Resim" descr="imagesCA3GASHQ.jpg"/>
          <p:cNvPicPr>
            <a:picLocks noChangeAspect="1"/>
          </p:cNvPicPr>
          <p:nvPr/>
        </p:nvPicPr>
        <p:blipFill>
          <a:blip r:embed="rId3" cstate="print"/>
          <a:srcRect/>
          <a:stretch>
            <a:fillRect/>
          </a:stretch>
        </p:blipFill>
        <p:spPr bwMode="auto">
          <a:xfrm>
            <a:off x="0" y="4437441"/>
            <a:ext cx="2133652" cy="2142369"/>
          </a:xfrm>
          <a:prstGeom prst="rect">
            <a:avLst/>
          </a:prstGeom>
          <a:noFill/>
          <a:ln w="9525">
            <a:noFill/>
            <a:miter lim="800000"/>
            <a:headEnd/>
            <a:tailEnd/>
          </a:ln>
        </p:spPr>
      </p:pic>
      <p:sp>
        <p:nvSpPr>
          <p:cNvPr id="8" name="7 Oval"/>
          <p:cNvSpPr/>
          <p:nvPr/>
        </p:nvSpPr>
        <p:spPr>
          <a:xfrm>
            <a:off x="0" y="1917095"/>
            <a:ext cx="2375548" cy="2087941"/>
          </a:xfrm>
          <a:prstGeom prst="ellipse">
            <a:avLst/>
          </a:prstGeom>
          <a:solidFill>
            <a:srgbClr val="E7B7E7"/>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Günümüzde popüler olan mesleği edinmek,</a:t>
            </a:r>
          </a:p>
        </p:txBody>
      </p:sp>
      <p:pic>
        <p:nvPicPr>
          <p:cNvPr id="29704" name="8 Resim" descr="200px-Bart_Simpson_svg.png"/>
          <p:cNvPicPr>
            <a:picLocks noChangeAspect="1"/>
          </p:cNvPicPr>
          <p:nvPr/>
        </p:nvPicPr>
        <p:blipFill>
          <a:blip r:embed="rId4" cstate="print"/>
          <a:srcRect/>
          <a:stretch>
            <a:fillRect/>
          </a:stretch>
        </p:blipFill>
        <p:spPr bwMode="auto">
          <a:xfrm>
            <a:off x="2411213" y="4020156"/>
            <a:ext cx="1905710" cy="2837845"/>
          </a:xfrm>
          <a:prstGeom prst="rect">
            <a:avLst/>
          </a:prstGeom>
          <a:noFill/>
          <a:ln w="9525">
            <a:noFill/>
            <a:miter lim="800000"/>
            <a:headEnd/>
            <a:tailEnd/>
          </a:ln>
        </p:spPr>
      </p:pic>
      <p:sp>
        <p:nvSpPr>
          <p:cNvPr id="10" name="9 Oval"/>
          <p:cNvSpPr/>
          <p:nvPr/>
        </p:nvSpPr>
        <p:spPr>
          <a:xfrm>
            <a:off x="2051469" y="1484690"/>
            <a:ext cx="2232891" cy="20879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Daha  fazla para kazanılan mesleği seçmek,</a:t>
            </a:r>
          </a:p>
        </p:txBody>
      </p:sp>
      <p:pic>
        <p:nvPicPr>
          <p:cNvPr id="29706" name="10 Resim" descr="imagesCASJI7QR.jpg"/>
          <p:cNvPicPr>
            <a:picLocks noChangeAspect="1"/>
          </p:cNvPicPr>
          <p:nvPr/>
        </p:nvPicPr>
        <p:blipFill>
          <a:blip r:embed="rId5" cstate="print"/>
          <a:srcRect/>
          <a:stretch>
            <a:fillRect/>
          </a:stretch>
        </p:blipFill>
        <p:spPr bwMode="auto">
          <a:xfrm>
            <a:off x="4284360" y="4715632"/>
            <a:ext cx="2133652" cy="2142369"/>
          </a:xfrm>
          <a:prstGeom prst="rect">
            <a:avLst/>
          </a:prstGeom>
          <a:noFill/>
          <a:ln w="9525">
            <a:noFill/>
            <a:miter lim="800000"/>
            <a:headEnd/>
            <a:tailEnd/>
          </a:ln>
        </p:spPr>
      </p:pic>
      <p:sp>
        <p:nvSpPr>
          <p:cNvPr id="12" name="11 Oval"/>
          <p:cNvSpPr/>
          <p:nvPr/>
        </p:nvSpPr>
        <p:spPr>
          <a:xfrm>
            <a:off x="4211481" y="2060727"/>
            <a:ext cx="2232891" cy="237671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Toplum içinde sadece saygınlığı olan meslekleri seçmek,</a:t>
            </a:r>
          </a:p>
        </p:txBody>
      </p:sp>
      <p:sp>
        <p:nvSpPr>
          <p:cNvPr id="13" name="12 Oval"/>
          <p:cNvSpPr/>
          <p:nvPr/>
        </p:nvSpPr>
        <p:spPr>
          <a:xfrm>
            <a:off x="610944" y="3717775"/>
            <a:ext cx="503952" cy="576035"/>
          </a:xfrm>
          <a:prstGeom prst="ellipse">
            <a:avLst/>
          </a:prstGeom>
          <a:solidFill>
            <a:srgbClr val="E7B7E7"/>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4" name="13 Oval"/>
          <p:cNvSpPr/>
          <p:nvPr/>
        </p:nvSpPr>
        <p:spPr>
          <a:xfrm>
            <a:off x="755152" y="4148667"/>
            <a:ext cx="288415" cy="288774"/>
          </a:xfrm>
          <a:prstGeom prst="ellipse">
            <a:avLst/>
          </a:prstGeom>
          <a:solidFill>
            <a:srgbClr val="E7B7E7"/>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5" name="14 Oval"/>
          <p:cNvSpPr/>
          <p:nvPr/>
        </p:nvSpPr>
        <p:spPr>
          <a:xfrm>
            <a:off x="2915163" y="3429001"/>
            <a:ext cx="503952" cy="3598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6" name="15 Oval"/>
          <p:cNvSpPr/>
          <p:nvPr/>
        </p:nvSpPr>
        <p:spPr>
          <a:xfrm>
            <a:off x="3059371" y="3645203"/>
            <a:ext cx="217087" cy="3598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7" name="16 Oval"/>
          <p:cNvSpPr/>
          <p:nvPr/>
        </p:nvSpPr>
        <p:spPr>
          <a:xfrm>
            <a:off x="4932519" y="4148667"/>
            <a:ext cx="719487" cy="5760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8" name="17 Oval"/>
          <p:cNvSpPr/>
          <p:nvPr/>
        </p:nvSpPr>
        <p:spPr>
          <a:xfrm>
            <a:off x="5003848" y="4581072"/>
            <a:ext cx="432622" cy="28877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9" name="18 Oval"/>
          <p:cNvSpPr/>
          <p:nvPr/>
        </p:nvSpPr>
        <p:spPr>
          <a:xfrm>
            <a:off x="7667811" y="4148667"/>
            <a:ext cx="648159" cy="359833"/>
          </a:xfrm>
          <a:prstGeom prst="ellipse">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20" name="19 Oval"/>
          <p:cNvSpPr/>
          <p:nvPr/>
        </p:nvSpPr>
        <p:spPr>
          <a:xfrm>
            <a:off x="7740690" y="4437441"/>
            <a:ext cx="431072" cy="432405"/>
          </a:xfrm>
          <a:prstGeom prst="ellipse">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a:xfrm>
            <a:off x="828030" y="405191"/>
            <a:ext cx="7771702" cy="1469571"/>
          </a:xfrm>
          <a:gradFill rotWithShape="0">
            <a:gsLst>
              <a:gs pos="0">
                <a:srgbClr val="CCCCFF"/>
              </a:gs>
              <a:gs pos="17999">
                <a:srgbClr val="99CCFF"/>
              </a:gs>
              <a:gs pos="36000">
                <a:srgbClr val="9966FF"/>
              </a:gs>
              <a:gs pos="61000">
                <a:srgbClr val="CC99FF"/>
              </a:gs>
              <a:gs pos="82001">
                <a:srgbClr val="99CCFF"/>
              </a:gs>
              <a:gs pos="100000">
                <a:srgbClr val="CCCCFF"/>
              </a:gs>
            </a:gsLst>
            <a:lin ang="5400000"/>
          </a:gradFill>
        </p:spPr>
        <p:txBody>
          <a:bodyPr/>
          <a:lstStyle/>
          <a:p>
            <a:pPr eaLnBrk="1" hangingPunct="1"/>
            <a:r>
              <a:rPr lang="tr-TR" sz="2800" b="1" dirty="0" smtClean="0">
                <a:latin typeface="Comic Sans MS" pitchFamily="66" charset="0"/>
              </a:rPr>
              <a:t>MESLEKLERİN GEREKTİRDİĞİ ÖZELLİKLERE ÖRNEKLER</a:t>
            </a:r>
          </a:p>
        </p:txBody>
      </p:sp>
      <p:sp>
        <p:nvSpPr>
          <p:cNvPr id="30723" name="Rectangle 5"/>
          <p:cNvSpPr>
            <a:spLocks noGrp="1" noChangeArrowheads="1"/>
          </p:cNvSpPr>
          <p:nvPr>
            <p:ph type="subTitle" idx="1"/>
          </p:nvPr>
        </p:nvSpPr>
        <p:spPr/>
        <p:txBody>
          <a:bodyPr/>
          <a:lstStyle/>
          <a:p>
            <a:pPr eaLnBrk="1" hangingPunct="1"/>
            <a:endParaRPr lang="tr-TR" smtClean="0"/>
          </a:p>
        </p:txBody>
      </p:sp>
      <p:pic>
        <p:nvPicPr>
          <p:cNvPr id="30724" name="3 Resim" descr="untitlednmk.png"/>
          <p:cNvPicPr>
            <a:picLocks noChangeAspect="1"/>
          </p:cNvPicPr>
          <p:nvPr/>
        </p:nvPicPr>
        <p:blipFill>
          <a:blip r:embed="rId2" cstate="print"/>
          <a:srcRect/>
          <a:stretch>
            <a:fillRect/>
          </a:stretch>
        </p:blipFill>
        <p:spPr bwMode="auto">
          <a:xfrm>
            <a:off x="1980141" y="2564191"/>
            <a:ext cx="5183718" cy="3214310"/>
          </a:xfrm>
          <a:prstGeom prst="rect">
            <a:avLst/>
          </a:prstGeom>
          <a:noFill/>
          <a:ln w="38100">
            <a:solidFill>
              <a:srgbClr val="7030A0"/>
            </a:solidFill>
            <a:miter lim="800000"/>
            <a:headEnd/>
            <a:tailEnd/>
          </a:ln>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0944" y="291798"/>
            <a:ext cx="8075623" cy="905630"/>
          </a:xfrm>
          <a:solidFill>
            <a:srgbClr val="D6C4DA"/>
          </a:solidFill>
        </p:spPr>
        <p:txBody>
          <a:bodyPr/>
          <a:lstStyle/>
          <a:p>
            <a:pPr eaLnBrk="1" hangingPunct="1">
              <a:defRPr/>
            </a:pPr>
            <a:r>
              <a:rPr lang="tr-TR" b="1" dirty="0" smtClean="0">
                <a:solidFill>
                  <a:schemeClr val="tx1"/>
                </a:solidFill>
                <a:effectLst>
                  <a:outerShdw blurRad="38100" dist="38100" dir="2700000" algn="tl">
                    <a:srgbClr val="C0C0C0"/>
                  </a:outerShdw>
                </a:effectLst>
                <a:latin typeface="Comic Sans MS" pitchFamily="66" charset="0"/>
              </a:rPr>
              <a:t>Mühendislik Bilimleri</a:t>
            </a:r>
          </a:p>
        </p:txBody>
      </p:sp>
      <p:sp>
        <p:nvSpPr>
          <p:cNvPr id="31747" name="Rectangle 3"/>
          <p:cNvSpPr>
            <a:spLocks noGrp="1" noChangeArrowheads="1"/>
          </p:cNvSpPr>
          <p:nvPr>
            <p:ph type="body" idx="1"/>
          </p:nvPr>
        </p:nvSpPr>
        <p:spPr>
          <a:xfrm>
            <a:off x="324080" y="1268489"/>
            <a:ext cx="6768451" cy="5184321"/>
          </a:xfrm>
        </p:spPr>
        <p:txBody>
          <a:bodyPr/>
          <a:lstStyle/>
          <a:p>
            <a:pPr eaLnBrk="1" hangingPunct="1"/>
            <a:r>
              <a:rPr lang="tr-TR" sz="2400" dirty="0" smtClean="0">
                <a:latin typeface="Comic Sans MS" pitchFamily="66" charset="0"/>
              </a:rPr>
              <a:t>Matematik ve Fizik yatkınlığı çok iyi olmalı</a:t>
            </a:r>
          </a:p>
          <a:p>
            <a:pPr eaLnBrk="1" hangingPunct="1"/>
            <a:r>
              <a:rPr lang="tr-TR" sz="2400" dirty="0" smtClean="0">
                <a:latin typeface="Comic Sans MS" pitchFamily="66" charset="0"/>
              </a:rPr>
              <a:t>Mekaniğe ilgi </a:t>
            </a:r>
          </a:p>
          <a:p>
            <a:pPr eaLnBrk="1" hangingPunct="1"/>
            <a:r>
              <a:rPr lang="tr-TR" sz="2400" dirty="0" smtClean="0">
                <a:latin typeface="Comic Sans MS" pitchFamily="66" charset="0"/>
              </a:rPr>
              <a:t>Üç boyutlu düşünebilme ve hayal gücü</a:t>
            </a:r>
          </a:p>
          <a:p>
            <a:pPr eaLnBrk="1" hangingPunct="1"/>
            <a:r>
              <a:rPr lang="tr-TR" sz="2400" dirty="0" smtClean="0">
                <a:latin typeface="Comic Sans MS" pitchFamily="66" charset="0"/>
              </a:rPr>
              <a:t>Bölümler:</a:t>
            </a:r>
          </a:p>
          <a:p>
            <a:pPr lvl="1" eaLnBrk="1" hangingPunct="1"/>
            <a:r>
              <a:rPr lang="tr-TR" sz="2400" dirty="0" smtClean="0">
                <a:latin typeface="Comic Sans MS" pitchFamily="66" charset="0"/>
              </a:rPr>
              <a:t>Bilgisayar, Elektrik Elektronik, </a:t>
            </a:r>
          </a:p>
          <a:p>
            <a:pPr lvl="1" eaLnBrk="1" hangingPunct="1"/>
            <a:r>
              <a:rPr lang="tr-TR" sz="2400" dirty="0" smtClean="0">
                <a:latin typeface="Comic Sans MS" pitchFamily="66" charset="0"/>
              </a:rPr>
              <a:t>Makine, İnşaat - Gemi İnşaatı Mühendisliği, </a:t>
            </a:r>
          </a:p>
          <a:p>
            <a:pPr lvl="1" eaLnBrk="1" hangingPunct="1"/>
            <a:r>
              <a:rPr lang="tr-TR" sz="2400" dirty="0" smtClean="0">
                <a:latin typeface="Comic Sans MS" pitchFamily="66" charset="0"/>
              </a:rPr>
              <a:t>Uçak mühendisliği</a:t>
            </a:r>
          </a:p>
          <a:p>
            <a:pPr lvl="1" eaLnBrk="1" hangingPunct="1"/>
            <a:r>
              <a:rPr lang="tr-TR" sz="2400" dirty="0" smtClean="0">
                <a:latin typeface="Comic Sans MS" pitchFamily="66" charset="0"/>
              </a:rPr>
              <a:t>Tekstil Mühendisliği, </a:t>
            </a:r>
          </a:p>
          <a:p>
            <a:pPr lvl="1" eaLnBrk="1" hangingPunct="1"/>
            <a:r>
              <a:rPr lang="tr-TR" sz="2400" dirty="0" smtClean="0">
                <a:latin typeface="Comic Sans MS" pitchFamily="66" charset="0"/>
              </a:rPr>
              <a:t>Teknik Eğitim Makine-Motor Bölümleri</a:t>
            </a:r>
          </a:p>
        </p:txBody>
      </p:sp>
      <p:pic>
        <p:nvPicPr>
          <p:cNvPr id="31748" name="3 Resim" descr="imagesCANPD6HH.jpg"/>
          <p:cNvPicPr>
            <a:picLocks noChangeAspect="1"/>
          </p:cNvPicPr>
          <p:nvPr/>
        </p:nvPicPr>
        <p:blipFill>
          <a:blip r:embed="rId2" cstate="print"/>
          <a:srcRect/>
          <a:stretch>
            <a:fillRect/>
          </a:stretch>
        </p:blipFill>
        <p:spPr bwMode="auto">
          <a:xfrm>
            <a:off x="7143702" y="2276929"/>
            <a:ext cx="2000298" cy="4581071"/>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408" y="291799"/>
            <a:ext cx="8291159" cy="976690"/>
          </a:xfrm>
          <a:solidFill>
            <a:srgbClr val="D6C4DA"/>
          </a:solidFill>
        </p:spPr>
        <p:txBody>
          <a:bodyPr/>
          <a:lstStyle/>
          <a:p>
            <a:pPr eaLnBrk="1" hangingPunct="1">
              <a:defRPr/>
            </a:pPr>
            <a:r>
              <a:rPr lang="tr-TR" b="1" dirty="0" smtClean="0">
                <a:solidFill>
                  <a:schemeClr val="tx1"/>
                </a:solidFill>
                <a:effectLst>
                  <a:outerShdw blurRad="38100" dist="38100" dir="2700000" algn="tl">
                    <a:srgbClr val="C0C0C0"/>
                  </a:outerShdw>
                </a:effectLst>
                <a:latin typeface="Comic Sans MS" pitchFamily="66" charset="0"/>
              </a:rPr>
              <a:t>Tıbbi Bilimler</a:t>
            </a:r>
          </a:p>
        </p:txBody>
      </p:sp>
      <p:sp>
        <p:nvSpPr>
          <p:cNvPr id="32771" name="Rectangle 3"/>
          <p:cNvSpPr>
            <a:spLocks noGrp="1" noChangeArrowheads="1"/>
          </p:cNvSpPr>
          <p:nvPr>
            <p:ph type="body" idx="1"/>
          </p:nvPr>
        </p:nvSpPr>
        <p:spPr>
          <a:xfrm>
            <a:off x="539616" y="1268489"/>
            <a:ext cx="8146952" cy="4751916"/>
          </a:xfrm>
        </p:spPr>
        <p:txBody>
          <a:bodyPr/>
          <a:lstStyle/>
          <a:p>
            <a:pPr eaLnBrk="1" hangingPunct="1">
              <a:lnSpc>
                <a:spcPct val="90000"/>
              </a:lnSpc>
            </a:pPr>
            <a:r>
              <a:rPr lang="tr-TR" sz="2800" dirty="0" smtClean="0">
                <a:latin typeface="Comic Sans MS" pitchFamily="66" charset="0"/>
              </a:rPr>
              <a:t>Kimya ve biyolojiye yatkınlık</a:t>
            </a:r>
          </a:p>
          <a:p>
            <a:pPr eaLnBrk="1" hangingPunct="1">
              <a:lnSpc>
                <a:spcPct val="90000"/>
              </a:lnSpc>
            </a:pPr>
            <a:r>
              <a:rPr lang="tr-TR" sz="2800" dirty="0" smtClean="0">
                <a:latin typeface="Comic Sans MS" pitchFamily="66" charset="0"/>
              </a:rPr>
              <a:t>Hafıza gücü</a:t>
            </a:r>
          </a:p>
          <a:p>
            <a:pPr eaLnBrk="1" hangingPunct="1">
              <a:lnSpc>
                <a:spcPct val="90000"/>
              </a:lnSpc>
            </a:pPr>
            <a:r>
              <a:rPr lang="tr-TR" sz="2800" dirty="0" smtClean="0">
                <a:latin typeface="Comic Sans MS" pitchFamily="66" charset="0"/>
              </a:rPr>
              <a:t>Ezber ve yorum dengesi</a:t>
            </a:r>
          </a:p>
          <a:p>
            <a:pPr eaLnBrk="1" hangingPunct="1">
              <a:lnSpc>
                <a:spcPct val="90000"/>
              </a:lnSpc>
            </a:pPr>
            <a:r>
              <a:rPr lang="tr-TR" sz="2800" dirty="0" smtClean="0">
                <a:latin typeface="Comic Sans MS" pitchFamily="66" charset="0"/>
              </a:rPr>
              <a:t>İnsan sevgisi ve tahammül</a:t>
            </a:r>
          </a:p>
          <a:p>
            <a:pPr eaLnBrk="1" hangingPunct="1">
              <a:lnSpc>
                <a:spcPct val="90000"/>
              </a:lnSpc>
            </a:pPr>
            <a:r>
              <a:rPr lang="tr-TR" sz="2800" dirty="0" smtClean="0">
                <a:latin typeface="Comic Sans MS" pitchFamily="66" charset="0"/>
              </a:rPr>
              <a:t>Bölümler</a:t>
            </a:r>
          </a:p>
          <a:p>
            <a:pPr lvl="1" eaLnBrk="1" hangingPunct="1">
              <a:lnSpc>
                <a:spcPct val="90000"/>
              </a:lnSpc>
            </a:pPr>
            <a:r>
              <a:rPr lang="tr-TR" sz="2400" dirty="0" smtClean="0">
                <a:latin typeface="Comic Sans MS" pitchFamily="66" charset="0"/>
              </a:rPr>
              <a:t>Tıp, Eczacılık, Diş hekimliği</a:t>
            </a:r>
          </a:p>
          <a:p>
            <a:pPr lvl="1" eaLnBrk="1" hangingPunct="1">
              <a:lnSpc>
                <a:spcPct val="90000"/>
              </a:lnSpc>
            </a:pPr>
            <a:r>
              <a:rPr lang="tr-TR" sz="2400" dirty="0" smtClean="0">
                <a:latin typeface="Comic Sans MS" pitchFamily="66" charset="0"/>
              </a:rPr>
              <a:t>Gen mühendisliği</a:t>
            </a:r>
          </a:p>
          <a:p>
            <a:pPr lvl="1" eaLnBrk="1" hangingPunct="1">
              <a:lnSpc>
                <a:spcPct val="90000"/>
              </a:lnSpc>
            </a:pPr>
            <a:r>
              <a:rPr lang="tr-TR" sz="2400" dirty="0" smtClean="0">
                <a:latin typeface="Comic Sans MS" pitchFamily="66" charset="0"/>
              </a:rPr>
              <a:t>Biyoloji, Biyokimya</a:t>
            </a:r>
          </a:p>
          <a:p>
            <a:pPr lvl="1" eaLnBrk="1" hangingPunct="1">
              <a:lnSpc>
                <a:spcPct val="90000"/>
              </a:lnSpc>
            </a:pPr>
            <a:r>
              <a:rPr lang="tr-TR" sz="2400" dirty="0" smtClean="0">
                <a:latin typeface="Comic Sans MS" pitchFamily="66" charset="0"/>
              </a:rPr>
              <a:t>Veterinerlik</a:t>
            </a:r>
          </a:p>
          <a:p>
            <a:pPr lvl="1" eaLnBrk="1" hangingPunct="1">
              <a:lnSpc>
                <a:spcPct val="90000"/>
              </a:lnSpc>
            </a:pPr>
            <a:r>
              <a:rPr lang="tr-TR" sz="2400" dirty="0" smtClean="0">
                <a:latin typeface="Comic Sans MS" pitchFamily="66" charset="0"/>
              </a:rPr>
              <a:t>Hemşirelik</a:t>
            </a:r>
          </a:p>
        </p:txBody>
      </p:sp>
      <p:pic>
        <p:nvPicPr>
          <p:cNvPr id="32772" name="3 Resim" descr="untitledd.bmp"/>
          <p:cNvPicPr>
            <a:picLocks noChangeAspect="1"/>
          </p:cNvPicPr>
          <p:nvPr/>
        </p:nvPicPr>
        <p:blipFill>
          <a:blip r:embed="rId2" cstate="print"/>
          <a:srcRect/>
          <a:stretch>
            <a:fillRect/>
          </a:stretch>
        </p:blipFill>
        <p:spPr bwMode="auto">
          <a:xfrm>
            <a:off x="6659909" y="1773465"/>
            <a:ext cx="2124348" cy="2151440"/>
          </a:xfrm>
          <a:prstGeom prst="rect">
            <a:avLst/>
          </a:prstGeom>
          <a:noFill/>
          <a:ln w="9525">
            <a:noFill/>
            <a:miter lim="800000"/>
            <a:headEnd/>
            <a:tailEnd/>
          </a:ln>
        </p:spPr>
      </p:pic>
      <p:pic>
        <p:nvPicPr>
          <p:cNvPr id="32773" name="4 Resim" descr="imagesCABZDCK4.jpg"/>
          <p:cNvPicPr>
            <a:picLocks noChangeAspect="1"/>
          </p:cNvPicPr>
          <p:nvPr/>
        </p:nvPicPr>
        <p:blipFill>
          <a:blip r:embed="rId3" cstate="print"/>
          <a:srcRect/>
          <a:stretch>
            <a:fillRect/>
          </a:stretch>
        </p:blipFill>
        <p:spPr bwMode="auto">
          <a:xfrm>
            <a:off x="6876995" y="4148666"/>
            <a:ext cx="1846787" cy="2467429"/>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4080" y="188988"/>
            <a:ext cx="8362487" cy="615345"/>
          </a:xfrm>
          <a:solidFill>
            <a:srgbClr val="D6C4DA"/>
          </a:solidFill>
        </p:spPr>
        <p:txBody>
          <a:bodyPr>
            <a:normAutofit fontScale="90000"/>
          </a:bodyPr>
          <a:lstStyle/>
          <a:p>
            <a:pPr eaLnBrk="1" hangingPunct="1">
              <a:defRPr/>
            </a:pPr>
            <a:r>
              <a:rPr lang="tr-TR" sz="4000" b="1" dirty="0">
                <a:effectLst>
                  <a:outerShdw blurRad="38100" dist="38100" dir="2700000" algn="tl">
                    <a:srgbClr val="C0C0C0"/>
                  </a:outerShdw>
                </a:effectLst>
                <a:latin typeface="Comic Sans MS" pitchFamily="66" charset="0"/>
              </a:rPr>
              <a:t>Sosyal Bilimler</a:t>
            </a:r>
          </a:p>
        </p:txBody>
      </p:sp>
      <p:sp>
        <p:nvSpPr>
          <p:cNvPr id="33795" name="Rectangle 3"/>
          <p:cNvSpPr>
            <a:spLocks noGrp="1" noChangeArrowheads="1"/>
          </p:cNvSpPr>
          <p:nvPr>
            <p:ph type="body" idx="1"/>
          </p:nvPr>
        </p:nvSpPr>
        <p:spPr>
          <a:xfrm>
            <a:off x="0" y="1341060"/>
            <a:ext cx="7847683" cy="5253869"/>
          </a:xfrm>
        </p:spPr>
        <p:txBody>
          <a:bodyPr/>
          <a:lstStyle/>
          <a:p>
            <a:pPr eaLnBrk="1" hangingPunct="1"/>
            <a:r>
              <a:rPr lang="tr-TR" sz="2800" dirty="0" smtClean="0">
                <a:latin typeface="Comic Sans MS" pitchFamily="66" charset="0"/>
              </a:rPr>
              <a:t>Kitap okumaya yatkın</a:t>
            </a:r>
          </a:p>
          <a:p>
            <a:pPr eaLnBrk="1" hangingPunct="1"/>
            <a:r>
              <a:rPr lang="tr-TR" sz="2800" dirty="0" smtClean="0">
                <a:latin typeface="Comic Sans MS" pitchFamily="66" charset="0"/>
              </a:rPr>
              <a:t>Tarih, Coğrafya ve Felsefe branşlarında iyi</a:t>
            </a:r>
          </a:p>
          <a:p>
            <a:pPr eaLnBrk="1" hangingPunct="1"/>
            <a:r>
              <a:rPr lang="tr-TR" sz="2800" dirty="0" smtClean="0">
                <a:latin typeface="Comic Sans MS" pitchFamily="66" charset="0"/>
              </a:rPr>
              <a:t>İnsanlarla iyi ilişkiler kurmak, İnsan sevgisi</a:t>
            </a:r>
          </a:p>
          <a:p>
            <a:pPr eaLnBrk="1" hangingPunct="1"/>
            <a:r>
              <a:rPr lang="tr-TR" sz="2800" dirty="0" smtClean="0">
                <a:latin typeface="Comic Sans MS" pitchFamily="66" charset="0"/>
              </a:rPr>
              <a:t>Toplumsal olayları yorumlama, Tarih şuuru</a:t>
            </a:r>
          </a:p>
          <a:p>
            <a:pPr eaLnBrk="1" hangingPunct="1"/>
            <a:r>
              <a:rPr lang="tr-TR" sz="2800" dirty="0" smtClean="0">
                <a:latin typeface="Comic Sans MS" pitchFamily="66" charset="0"/>
              </a:rPr>
              <a:t>Bölümler:</a:t>
            </a:r>
          </a:p>
          <a:p>
            <a:pPr lvl="1" eaLnBrk="1" hangingPunct="1"/>
            <a:r>
              <a:rPr lang="tr-TR" sz="2400" dirty="0" smtClean="0">
                <a:latin typeface="Comic Sans MS" pitchFamily="66" charset="0"/>
              </a:rPr>
              <a:t>Psikoloji, Sosyoloji, Felsefe</a:t>
            </a:r>
          </a:p>
          <a:p>
            <a:pPr lvl="1" eaLnBrk="1" hangingPunct="1"/>
            <a:r>
              <a:rPr lang="tr-TR" sz="2400" dirty="0" smtClean="0">
                <a:latin typeface="Comic Sans MS" pitchFamily="66" charset="0"/>
              </a:rPr>
              <a:t>Antropoloji, Arşivcilik, Arkeoloji</a:t>
            </a:r>
          </a:p>
          <a:p>
            <a:pPr lvl="1" eaLnBrk="1" hangingPunct="1"/>
            <a:r>
              <a:rPr lang="tr-TR" sz="2400" dirty="0" smtClean="0">
                <a:latin typeface="Comic Sans MS" pitchFamily="66" charset="0"/>
              </a:rPr>
              <a:t>Gazetecilik, Halkla İlişkiler, </a:t>
            </a:r>
          </a:p>
          <a:p>
            <a:pPr lvl="1" eaLnBrk="1" hangingPunct="1"/>
            <a:r>
              <a:rPr lang="tr-TR" sz="2400" dirty="0" smtClean="0">
                <a:latin typeface="Comic Sans MS" pitchFamily="66" charset="0"/>
              </a:rPr>
              <a:t>Rehberlik-Danışmanlık, </a:t>
            </a:r>
          </a:p>
          <a:p>
            <a:pPr lvl="1" eaLnBrk="1" hangingPunct="1"/>
            <a:r>
              <a:rPr lang="tr-TR" sz="2400" dirty="0" smtClean="0">
                <a:latin typeface="Comic Sans MS" pitchFamily="66" charset="0"/>
              </a:rPr>
              <a:t>Sanat Tarihi, Sosyal Antropoloji, </a:t>
            </a:r>
          </a:p>
          <a:p>
            <a:pPr lvl="1" eaLnBrk="1" hangingPunct="1"/>
            <a:r>
              <a:rPr lang="tr-TR" sz="2400" dirty="0" smtClean="0">
                <a:latin typeface="Comic Sans MS" pitchFamily="66" charset="0"/>
              </a:rPr>
              <a:t>Tarih, Sosyal Bilgiler Öğretmenliği</a:t>
            </a:r>
            <a:r>
              <a:rPr lang="tr-TR" sz="2400" dirty="0" smtClean="0"/>
              <a:t>,</a:t>
            </a:r>
          </a:p>
        </p:txBody>
      </p:sp>
      <p:pic>
        <p:nvPicPr>
          <p:cNvPr id="33796" name="3 Resim" descr="imagesCAQARHS9.jpg"/>
          <p:cNvPicPr>
            <a:picLocks noChangeAspect="1"/>
          </p:cNvPicPr>
          <p:nvPr/>
        </p:nvPicPr>
        <p:blipFill>
          <a:blip r:embed="rId2" cstate="print"/>
          <a:srcRect/>
          <a:stretch>
            <a:fillRect/>
          </a:stretch>
        </p:blipFill>
        <p:spPr bwMode="auto">
          <a:xfrm>
            <a:off x="7596483" y="2060727"/>
            <a:ext cx="1547518" cy="2543024"/>
          </a:xfrm>
          <a:prstGeom prst="rect">
            <a:avLst/>
          </a:prstGeom>
          <a:noFill/>
          <a:ln w="9525">
            <a:noFill/>
            <a:miter lim="800000"/>
            <a:headEnd/>
            <a:tailEnd/>
          </a:ln>
        </p:spPr>
      </p:pic>
      <p:pic>
        <p:nvPicPr>
          <p:cNvPr id="33797" name="4 Resim" descr="imagesCA2S1YRQ.jpg"/>
          <p:cNvPicPr>
            <a:picLocks noChangeAspect="1"/>
          </p:cNvPicPr>
          <p:nvPr/>
        </p:nvPicPr>
        <p:blipFill>
          <a:blip r:embed="rId3" cstate="print"/>
          <a:srcRect/>
          <a:stretch>
            <a:fillRect/>
          </a:stretch>
        </p:blipFill>
        <p:spPr bwMode="auto">
          <a:xfrm>
            <a:off x="6562219" y="4653643"/>
            <a:ext cx="2581781" cy="2204357"/>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D6C4DA"/>
          </a:solidFill>
        </p:spPr>
        <p:txBody>
          <a:bodyPr/>
          <a:lstStyle/>
          <a:p>
            <a:pPr eaLnBrk="1" hangingPunct="1">
              <a:defRPr/>
            </a:pPr>
            <a:r>
              <a:rPr lang="tr-TR" b="1" dirty="0" smtClean="0">
                <a:solidFill>
                  <a:schemeClr val="tx1"/>
                </a:solidFill>
                <a:effectLst>
                  <a:outerShdw blurRad="38100" dist="38100" dir="2700000" algn="tl">
                    <a:srgbClr val="C0C0C0"/>
                  </a:outerShdw>
                </a:effectLst>
                <a:latin typeface="Comic Sans MS" pitchFamily="66" charset="0"/>
              </a:rPr>
              <a:t>İktisadi İdari Bilimler</a:t>
            </a:r>
          </a:p>
        </p:txBody>
      </p:sp>
      <p:sp>
        <p:nvSpPr>
          <p:cNvPr id="34819" name="Rectangle 3"/>
          <p:cNvSpPr>
            <a:spLocks noGrp="1" noChangeArrowheads="1"/>
          </p:cNvSpPr>
          <p:nvPr>
            <p:ph type="body" idx="1"/>
          </p:nvPr>
        </p:nvSpPr>
        <p:spPr/>
        <p:txBody>
          <a:bodyPr/>
          <a:lstStyle/>
          <a:p>
            <a:pPr eaLnBrk="1" hangingPunct="1">
              <a:lnSpc>
                <a:spcPct val="90000"/>
              </a:lnSpc>
            </a:pPr>
            <a:r>
              <a:rPr lang="tr-TR" smtClean="0">
                <a:latin typeface="Comic Sans MS" pitchFamily="66" charset="0"/>
              </a:rPr>
              <a:t>Matematik ve Sosyal bilimler</a:t>
            </a:r>
          </a:p>
          <a:p>
            <a:pPr eaLnBrk="1" hangingPunct="1">
              <a:lnSpc>
                <a:spcPct val="90000"/>
              </a:lnSpc>
            </a:pPr>
            <a:r>
              <a:rPr lang="tr-TR" smtClean="0">
                <a:latin typeface="Comic Sans MS" pitchFamily="66" charset="0"/>
              </a:rPr>
              <a:t>İstatistik merakı</a:t>
            </a:r>
          </a:p>
          <a:p>
            <a:pPr eaLnBrk="1" hangingPunct="1">
              <a:lnSpc>
                <a:spcPct val="90000"/>
              </a:lnSpc>
            </a:pPr>
            <a:r>
              <a:rPr lang="tr-TR" smtClean="0">
                <a:latin typeface="Comic Sans MS" pitchFamily="66" charset="0"/>
              </a:rPr>
              <a:t>Liderlik </a:t>
            </a:r>
          </a:p>
          <a:p>
            <a:pPr eaLnBrk="1" hangingPunct="1">
              <a:lnSpc>
                <a:spcPct val="90000"/>
              </a:lnSpc>
            </a:pPr>
            <a:r>
              <a:rPr lang="tr-TR" smtClean="0">
                <a:latin typeface="Comic Sans MS" pitchFamily="66" charset="0"/>
              </a:rPr>
              <a:t>Yazılı-sözlü ifade</a:t>
            </a:r>
          </a:p>
          <a:p>
            <a:pPr eaLnBrk="1" hangingPunct="1">
              <a:lnSpc>
                <a:spcPct val="90000"/>
              </a:lnSpc>
              <a:buFontTx/>
              <a:buNone/>
            </a:pPr>
            <a:endParaRPr lang="tr-TR" smtClean="0">
              <a:latin typeface="Comic Sans MS" pitchFamily="66" charset="0"/>
            </a:endParaRPr>
          </a:p>
          <a:p>
            <a:pPr lvl="1" eaLnBrk="1" hangingPunct="1">
              <a:lnSpc>
                <a:spcPct val="90000"/>
              </a:lnSpc>
            </a:pPr>
            <a:r>
              <a:rPr lang="tr-TR" smtClean="0">
                <a:latin typeface="Comic Sans MS" pitchFamily="66" charset="0"/>
              </a:rPr>
              <a:t>Hukuk</a:t>
            </a:r>
          </a:p>
          <a:p>
            <a:pPr lvl="1" eaLnBrk="1" hangingPunct="1">
              <a:lnSpc>
                <a:spcPct val="90000"/>
              </a:lnSpc>
            </a:pPr>
            <a:r>
              <a:rPr lang="tr-TR" smtClean="0">
                <a:latin typeface="Comic Sans MS" pitchFamily="66" charset="0"/>
              </a:rPr>
              <a:t>İktisat, İşletme, Ekonometri</a:t>
            </a:r>
          </a:p>
          <a:p>
            <a:pPr lvl="1" eaLnBrk="1" hangingPunct="1">
              <a:lnSpc>
                <a:spcPct val="90000"/>
              </a:lnSpc>
            </a:pPr>
            <a:endParaRPr lang="tr-TR" smtClean="0">
              <a:latin typeface="Comic Sans MS" pitchFamily="66" charset="0"/>
            </a:endParaRPr>
          </a:p>
          <a:p>
            <a:pPr eaLnBrk="1" hangingPunct="1">
              <a:lnSpc>
                <a:spcPct val="90000"/>
              </a:lnSpc>
              <a:buFontTx/>
              <a:buNone/>
            </a:pPr>
            <a:endParaRPr lang="tr-TR" smtClean="0">
              <a:latin typeface="Comic Sans MS" pitchFamily="66" charset="0"/>
            </a:endParaRPr>
          </a:p>
        </p:txBody>
      </p:sp>
      <p:pic>
        <p:nvPicPr>
          <p:cNvPr id="34820" name="3 Resim" descr="imagesCALCD6BV.jpg"/>
          <p:cNvPicPr>
            <a:picLocks noChangeAspect="1"/>
          </p:cNvPicPr>
          <p:nvPr/>
        </p:nvPicPr>
        <p:blipFill>
          <a:blip r:embed="rId2" cstate="print"/>
          <a:srcRect/>
          <a:stretch>
            <a:fillRect/>
          </a:stretch>
        </p:blipFill>
        <p:spPr bwMode="auto">
          <a:xfrm>
            <a:off x="7419712" y="1628322"/>
            <a:ext cx="1724288" cy="2648857"/>
          </a:xfrm>
          <a:prstGeom prst="rect">
            <a:avLst/>
          </a:prstGeom>
          <a:noFill/>
          <a:ln w="9525">
            <a:noFill/>
            <a:miter lim="800000"/>
            <a:headEnd/>
            <a:tailEnd/>
          </a:ln>
        </p:spPr>
      </p:pic>
      <p:pic>
        <p:nvPicPr>
          <p:cNvPr id="34821" name="4 Resim" descr="imagesCA6FIKRM.jpg"/>
          <p:cNvPicPr>
            <a:picLocks noChangeAspect="1"/>
          </p:cNvPicPr>
          <p:nvPr/>
        </p:nvPicPr>
        <p:blipFill>
          <a:blip r:embed="rId3" cstate="print"/>
          <a:srcRect/>
          <a:stretch>
            <a:fillRect/>
          </a:stretch>
        </p:blipFill>
        <p:spPr bwMode="auto">
          <a:xfrm>
            <a:off x="6791711" y="4508500"/>
            <a:ext cx="2352289" cy="194431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384554" y="503465"/>
            <a:ext cx="8326823" cy="1176262"/>
          </a:xfrm>
        </p:spPr>
        <p:txBody>
          <a:bodyPr lIns="90449" tIns="44432" rIns="90449" bIns="44432">
            <a:normAutofit fontScale="90000"/>
          </a:bodyPr>
          <a:lstStyle/>
          <a:p>
            <a:pPr algn="ctr" eaLnBrk="1" hangingPunct="1">
              <a:defRPr/>
            </a:pPr>
            <a:r>
              <a:rPr lang="tr-TR" sz="4300" dirty="0" smtClean="0">
                <a:solidFill>
                  <a:srgbClr val="FF3300"/>
                </a:solidFill>
                <a:effectLst>
                  <a:outerShdw blurRad="38100" dist="38100" dir="2700000" algn="tl">
                    <a:srgbClr val="C0C0C0"/>
                  </a:outerShdw>
                </a:effectLst>
                <a:latin typeface="Arial Black" pitchFamily="34" charset="0"/>
              </a:rPr>
              <a:t>Kariyer Planlaması neden önemlidir?</a:t>
            </a:r>
          </a:p>
        </p:txBody>
      </p:sp>
      <p:sp>
        <p:nvSpPr>
          <p:cNvPr id="5123" name="3 Slayt Numarası Yer Tutucusu"/>
          <p:cNvSpPr>
            <a:spLocks noGrp="1"/>
          </p:cNvSpPr>
          <p:nvPr>
            <p:ph type="sldNum" sz="quarter" idx="12"/>
          </p:nvPr>
        </p:nvSpPr>
        <p:spPr>
          <a:noFill/>
        </p:spPr>
        <p:txBody>
          <a:bodyPr/>
          <a:lstStyle/>
          <a:p>
            <a:fld id="{FC783A6F-4508-4122-B334-BE54934A6BEF}" type="slidenum">
              <a:rPr lang="tr-TR" altLang="en-US" smtClean="0">
                <a:ea typeface="ＭＳ Ｐゴシック" pitchFamily="34" charset="-128"/>
              </a:rPr>
              <a:pPr/>
              <a:t>3</a:t>
            </a:fld>
            <a:endParaRPr lang="tr-TR" altLang="en-US" dirty="0" smtClean="0">
              <a:ea typeface="ＭＳ Ｐゴシック" pitchFamily="34" charset="-128"/>
            </a:endParaRPr>
          </a:p>
        </p:txBody>
      </p:sp>
      <p:pic>
        <p:nvPicPr>
          <p:cNvPr id="5124" name="Picture 5" descr="C:\Users\kullanıcı\Desktop\kariyernedir1.jpg"/>
          <p:cNvPicPr>
            <a:picLocks noChangeAspect="1" noChangeArrowheads="1"/>
          </p:cNvPicPr>
          <p:nvPr/>
        </p:nvPicPr>
        <p:blipFill>
          <a:blip r:embed="rId2" cstate="print"/>
          <a:srcRect/>
          <a:stretch>
            <a:fillRect/>
          </a:stretch>
        </p:blipFill>
        <p:spPr bwMode="auto">
          <a:xfrm>
            <a:off x="421768" y="3453190"/>
            <a:ext cx="5582228" cy="2721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D6C4DA"/>
          </a:solidFill>
        </p:spPr>
        <p:txBody>
          <a:bodyPr/>
          <a:lstStyle/>
          <a:p>
            <a:pPr eaLnBrk="1" hangingPunct="1">
              <a:defRPr/>
            </a:pPr>
            <a:r>
              <a:rPr lang="tr-TR" b="1" dirty="0" smtClean="0">
                <a:solidFill>
                  <a:schemeClr val="tx1"/>
                </a:solidFill>
                <a:effectLst>
                  <a:outerShdw blurRad="38100" dist="38100" dir="2700000" algn="tl">
                    <a:srgbClr val="C0C0C0"/>
                  </a:outerShdw>
                </a:effectLst>
                <a:latin typeface="Comic Sans MS" pitchFamily="66" charset="0"/>
              </a:rPr>
              <a:t>Öğretmenlik</a:t>
            </a:r>
          </a:p>
        </p:txBody>
      </p:sp>
      <p:sp>
        <p:nvSpPr>
          <p:cNvPr id="35843" name="Rectangle 3"/>
          <p:cNvSpPr>
            <a:spLocks noGrp="1" noChangeArrowheads="1"/>
          </p:cNvSpPr>
          <p:nvPr>
            <p:ph type="body" idx="1"/>
          </p:nvPr>
        </p:nvSpPr>
        <p:spPr/>
        <p:txBody>
          <a:bodyPr/>
          <a:lstStyle/>
          <a:p>
            <a:pPr eaLnBrk="1" hangingPunct="1">
              <a:lnSpc>
                <a:spcPct val="90000"/>
              </a:lnSpc>
            </a:pPr>
            <a:r>
              <a:rPr lang="tr-TR" smtClean="0">
                <a:latin typeface="Comic Sans MS" pitchFamily="66" charset="0"/>
              </a:rPr>
              <a:t>İfade kabiliyeti</a:t>
            </a:r>
          </a:p>
          <a:p>
            <a:pPr eaLnBrk="1" hangingPunct="1">
              <a:lnSpc>
                <a:spcPct val="90000"/>
              </a:lnSpc>
            </a:pPr>
            <a:r>
              <a:rPr lang="tr-TR" smtClean="0">
                <a:latin typeface="Comic Sans MS" pitchFamily="66" charset="0"/>
              </a:rPr>
              <a:t>İnsan sevgisi, Fedakarlık</a:t>
            </a:r>
          </a:p>
          <a:p>
            <a:pPr eaLnBrk="1" hangingPunct="1">
              <a:lnSpc>
                <a:spcPct val="90000"/>
              </a:lnSpc>
            </a:pPr>
            <a:r>
              <a:rPr lang="tr-TR" smtClean="0">
                <a:latin typeface="Comic Sans MS" pitchFamily="66" charset="0"/>
              </a:rPr>
              <a:t>İkna gücü</a:t>
            </a:r>
          </a:p>
          <a:p>
            <a:pPr eaLnBrk="1" hangingPunct="1">
              <a:lnSpc>
                <a:spcPct val="90000"/>
              </a:lnSpc>
            </a:pPr>
            <a:r>
              <a:rPr lang="tr-TR" smtClean="0">
                <a:latin typeface="Comic Sans MS" pitchFamily="66" charset="0"/>
              </a:rPr>
              <a:t>Bölümler:</a:t>
            </a:r>
          </a:p>
          <a:p>
            <a:pPr lvl="1" eaLnBrk="1" hangingPunct="1">
              <a:lnSpc>
                <a:spcPct val="90000"/>
              </a:lnSpc>
            </a:pPr>
            <a:r>
              <a:rPr lang="tr-TR" smtClean="0">
                <a:latin typeface="Comic Sans MS" pitchFamily="66" charset="0"/>
              </a:rPr>
              <a:t>Okul öncesi öğretmenlikleri</a:t>
            </a:r>
          </a:p>
          <a:p>
            <a:pPr lvl="1" eaLnBrk="1" hangingPunct="1">
              <a:lnSpc>
                <a:spcPct val="90000"/>
              </a:lnSpc>
            </a:pPr>
            <a:r>
              <a:rPr lang="tr-TR" smtClean="0">
                <a:latin typeface="Comic Sans MS" pitchFamily="66" charset="0"/>
              </a:rPr>
              <a:t>Sınıf öğretmenlikleri</a:t>
            </a:r>
          </a:p>
          <a:p>
            <a:pPr lvl="1" eaLnBrk="1" hangingPunct="1">
              <a:lnSpc>
                <a:spcPct val="90000"/>
              </a:lnSpc>
            </a:pPr>
            <a:r>
              <a:rPr lang="tr-TR" smtClean="0">
                <a:latin typeface="Comic Sans MS" pitchFamily="66" charset="0"/>
              </a:rPr>
              <a:t>Diğer öğretmenlikler</a:t>
            </a:r>
          </a:p>
          <a:p>
            <a:pPr lvl="1" eaLnBrk="1" hangingPunct="1">
              <a:lnSpc>
                <a:spcPct val="90000"/>
              </a:lnSpc>
            </a:pPr>
            <a:r>
              <a:rPr lang="tr-TR" smtClean="0">
                <a:latin typeface="Comic Sans MS" pitchFamily="66" charset="0"/>
              </a:rPr>
              <a:t>Eğitim yöneticiliği</a:t>
            </a:r>
          </a:p>
          <a:p>
            <a:pPr eaLnBrk="1" hangingPunct="1">
              <a:lnSpc>
                <a:spcPct val="90000"/>
              </a:lnSpc>
            </a:pPr>
            <a:endParaRPr lang="tr-TR" smtClean="0">
              <a:latin typeface="Comic Sans MS" pitchFamily="66" charset="0"/>
            </a:endParaRPr>
          </a:p>
        </p:txBody>
      </p:sp>
      <p:pic>
        <p:nvPicPr>
          <p:cNvPr id="35844" name="3 Resim" descr="imagesCAHLL5XW.jpg"/>
          <p:cNvPicPr>
            <a:picLocks noChangeAspect="1"/>
          </p:cNvPicPr>
          <p:nvPr/>
        </p:nvPicPr>
        <p:blipFill>
          <a:blip r:embed="rId2" cstate="print"/>
          <a:srcRect/>
          <a:stretch>
            <a:fillRect/>
          </a:stretch>
        </p:blipFill>
        <p:spPr bwMode="auto">
          <a:xfrm>
            <a:off x="6948324" y="1557262"/>
            <a:ext cx="1818875" cy="2514298"/>
          </a:xfrm>
          <a:prstGeom prst="rect">
            <a:avLst/>
          </a:prstGeom>
          <a:noFill/>
          <a:ln w="9525">
            <a:noFill/>
            <a:miter lim="800000"/>
            <a:headEnd/>
            <a:tailEnd/>
          </a:ln>
        </p:spPr>
      </p:pic>
      <p:pic>
        <p:nvPicPr>
          <p:cNvPr id="35845" name="4 Resim" descr="imagesCAUI105R.jpg"/>
          <p:cNvPicPr>
            <a:picLocks noChangeAspect="1"/>
          </p:cNvPicPr>
          <p:nvPr/>
        </p:nvPicPr>
        <p:blipFill>
          <a:blip r:embed="rId3" cstate="print"/>
          <a:srcRect/>
          <a:stretch>
            <a:fillRect/>
          </a:stretch>
        </p:blipFill>
        <p:spPr bwMode="auto">
          <a:xfrm>
            <a:off x="6876996" y="4148667"/>
            <a:ext cx="1913464" cy="23812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rrowheads="1"/>
          </p:cNvSpPr>
          <p:nvPr>
            <p:ph type="title" idx="4294967295"/>
          </p:nvPr>
        </p:nvSpPr>
        <p:spPr>
          <a:xfrm>
            <a:off x="683568" y="5258405"/>
            <a:ext cx="7705026" cy="1599595"/>
          </a:xfrm>
        </p:spPr>
        <p:txBody>
          <a:bodyPr lIns="90449" tIns="44432" rIns="90449" bIns="44432">
            <a:normAutofit fontScale="90000"/>
          </a:bodyPr>
          <a:lstStyle/>
          <a:p>
            <a:pPr algn="ctr" eaLnBrk="1" hangingPunct="1">
              <a:defRPr/>
            </a:pPr>
            <a:r>
              <a:rPr lang="tr-TR" sz="5500" dirty="0" smtClean="0">
                <a:solidFill>
                  <a:srgbClr val="FF3300"/>
                </a:solidFill>
                <a:effectLst>
                  <a:outerShdw blurRad="38100" dist="38100" dir="2700000" algn="tl">
                    <a:srgbClr val="C0C0C0"/>
                  </a:outerShdw>
                </a:effectLst>
                <a:latin typeface="Arial Black" pitchFamily="34" charset="0"/>
              </a:rPr>
              <a:t>Mutlu olmayı becerebilmek...</a:t>
            </a:r>
          </a:p>
        </p:txBody>
      </p:sp>
      <p:pic>
        <p:nvPicPr>
          <p:cNvPr id="59395" name="Picture 3" descr="042204_fg1">
            <a:hlinkClick r:id="rId2"/>
          </p:cNvPr>
          <p:cNvPicPr>
            <a:picLocks noChangeAspect="1" noChangeArrowheads="1"/>
          </p:cNvPicPr>
          <p:nvPr/>
        </p:nvPicPr>
        <p:blipFill>
          <a:blip r:embed="rId3" cstate="print"/>
          <a:srcRect/>
          <a:stretch>
            <a:fillRect/>
          </a:stretch>
        </p:blipFill>
        <p:spPr bwMode="auto">
          <a:xfrm>
            <a:off x="3419115" y="2852965"/>
            <a:ext cx="2373997" cy="2502202"/>
          </a:xfrm>
          <a:prstGeom prst="rect">
            <a:avLst/>
          </a:prstGeom>
          <a:noFill/>
          <a:ln w="9525">
            <a:noFill/>
            <a:miter lim="800000"/>
            <a:headEnd/>
            <a:tailEnd/>
          </a:ln>
        </p:spPr>
      </p:pic>
      <p:sp>
        <p:nvSpPr>
          <p:cNvPr id="59396" name="3 Slayt Numarası Yer Tutucusu"/>
          <p:cNvSpPr>
            <a:spLocks noGrp="1"/>
          </p:cNvSpPr>
          <p:nvPr>
            <p:ph type="sldNum" sz="quarter" idx="12"/>
          </p:nvPr>
        </p:nvSpPr>
        <p:spPr>
          <a:noFill/>
        </p:spPr>
        <p:txBody>
          <a:bodyPr/>
          <a:lstStyle/>
          <a:p>
            <a:fld id="{9DF0657E-916F-414F-9B60-700CAFC43E2F}" type="slidenum">
              <a:rPr lang="tr-TR" altLang="en-US" smtClean="0">
                <a:ea typeface="ＭＳ Ｐゴシック" pitchFamily="34" charset="-128"/>
              </a:rPr>
              <a:pPr/>
              <a:t>31</a:t>
            </a:fld>
            <a:endParaRPr lang="tr-TR" altLang="en-US" smtClean="0">
              <a:ea typeface="ＭＳ Ｐゴシック" pitchFamily="34" charset="-128"/>
            </a:endParaRPr>
          </a:p>
        </p:txBody>
      </p:sp>
      <p:sp>
        <p:nvSpPr>
          <p:cNvPr id="5" name="Rectangle 2"/>
          <p:cNvSpPr txBox="1">
            <a:spLocks noRot="1" noChangeArrowheads="1"/>
          </p:cNvSpPr>
          <p:nvPr/>
        </p:nvSpPr>
        <p:spPr>
          <a:xfrm>
            <a:off x="763344" y="557591"/>
            <a:ext cx="7705026" cy="1599595"/>
          </a:xfrm>
          <a:prstGeom prst="rect">
            <a:avLst/>
          </a:prstGeom>
        </p:spPr>
        <p:txBody>
          <a:bodyPr vert="horz" lIns="90449" tIns="44432" rIns="90449" bIns="44432"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500" b="0" i="0" u="none" strike="noStrike" kern="1200" cap="none" spc="0" normalizeH="0" baseline="0" noProof="0" dirty="0" smtClean="0">
                <a:ln>
                  <a:noFill/>
                </a:ln>
                <a:solidFill>
                  <a:srgbClr val="FF3300"/>
                </a:solidFill>
                <a:effectLst>
                  <a:outerShdw blurRad="38100" dist="38100" dir="2700000" algn="tl">
                    <a:srgbClr val="C0C0C0"/>
                  </a:outerShdw>
                </a:effectLst>
                <a:uLnTx/>
                <a:uFillTx/>
                <a:latin typeface="Arial Black" pitchFamily="34" charset="0"/>
                <a:ea typeface="+mj-ea"/>
                <a:cs typeface="+mj-cs"/>
              </a:rPr>
              <a:t>En önemlisi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idx="4294967295"/>
          </p:nvPr>
        </p:nvSpPr>
        <p:spPr>
          <a:xfrm>
            <a:off x="632653" y="1507370"/>
            <a:ext cx="7878695" cy="3362476"/>
          </a:xfrm>
        </p:spPr>
        <p:txBody>
          <a:bodyPr lIns="90449" tIns="44432" rIns="90449" bIns="44432"/>
          <a:lstStyle/>
          <a:p>
            <a:pPr algn="ctr" eaLnBrk="1" hangingPunct="1">
              <a:defRPr/>
            </a:pPr>
            <a:r>
              <a:rPr lang="tr-TR" sz="4500" b="1" dirty="0" smtClean="0">
                <a:solidFill>
                  <a:srgbClr val="FF3300"/>
                </a:solidFill>
                <a:effectLst>
                  <a:outerShdw blurRad="38100" dist="38100" dir="2700000" algn="tl">
                    <a:srgbClr val="C0C0C0"/>
                  </a:outerShdw>
                </a:effectLst>
                <a:latin typeface="Arial Black" pitchFamily="34" charset="0"/>
              </a:rPr>
              <a:t>HEDEFLERİNİZİ</a:t>
            </a:r>
            <a:br>
              <a:rPr lang="tr-TR" sz="4500" b="1" dirty="0" smtClean="0">
                <a:solidFill>
                  <a:srgbClr val="FF3300"/>
                </a:solidFill>
                <a:effectLst>
                  <a:outerShdw blurRad="38100" dist="38100" dir="2700000" algn="tl">
                    <a:srgbClr val="C0C0C0"/>
                  </a:outerShdw>
                </a:effectLst>
                <a:latin typeface="Arial Black" pitchFamily="34" charset="0"/>
              </a:rPr>
            </a:br>
            <a:r>
              <a:rPr lang="tr-TR" sz="4500" b="1" dirty="0" smtClean="0">
                <a:solidFill>
                  <a:srgbClr val="FF3300"/>
                </a:solidFill>
                <a:effectLst>
                  <a:outerShdw blurRad="38100" dist="38100" dir="2700000" algn="tl">
                    <a:srgbClr val="C0C0C0"/>
                  </a:outerShdw>
                </a:effectLst>
                <a:latin typeface="Arial Black" pitchFamily="34" charset="0"/>
              </a:rPr>
              <a:t>GERÇEKLEŞTİRMENİZ</a:t>
            </a:r>
            <a:br>
              <a:rPr lang="tr-TR" sz="4500" b="1" dirty="0" smtClean="0">
                <a:solidFill>
                  <a:srgbClr val="FF3300"/>
                </a:solidFill>
                <a:effectLst>
                  <a:outerShdw blurRad="38100" dist="38100" dir="2700000" algn="tl">
                    <a:srgbClr val="C0C0C0"/>
                  </a:outerShdw>
                </a:effectLst>
                <a:latin typeface="Arial Black" pitchFamily="34" charset="0"/>
              </a:rPr>
            </a:br>
            <a:r>
              <a:rPr lang="tr-TR" sz="4500" b="1" dirty="0" smtClean="0">
                <a:solidFill>
                  <a:srgbClr val="FF3300"/>
                </a:solidFill>
                <a:effectLst>
                  <a:outerShdw blurRad="38100" dist="38100" dir="2700000" algn="tl">
                    <a:srgbClr val="C0C0C0"/>
                  </a:outerShdw>
                </a:effectLst>
                <a:latin typeface="Arial Black" pitchFamily="34" charset="0"/>
              </a:rPr>
              <a:t> UMUDUYLA ...</a:t>
            </a:r>
          </a:p>
        </p:txBody>
      </p:sp>
      <p:sp>
        <p:nvSpPr>
          <p:cNvPr id="60419" name="2 Slayt Numarası Yer Tutucusu"/>
          <p:cNvSpPr>
            <a:spLocks noGrp="1"/>
          </p:cNvSpPr>
          <p:nvPr>
            <p:ph type="sldNum" sz="quarter" idx="12"/>
          </p:nvPr>
        </p:nvSpPr>
        <p:spPr>
          <a:noFill/>
        </p:spPr>
        <p:txBody>
          <a:bodyPr/>
          <a:lstStyle/>
          <a:p>
            <a:fld id="{CC4E992B-B076-46AC-B31C-9D659727F291}" type="slidenum">
              <a:rPr lang="tr-TR" altLang="en-US" smtClean="0">
                <a:ea typeface="ＭＳ Ｐゴシック" pitchFamily="34" charset="-128"/>
              </a:rPr>
              <a:pPr/>
              <a:t>32</a:t>
            </a:fld>
            <a:endParaRPr lang="tr-TR"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6 Slayt Numarası Yer Tutucusu"/>
          <p:cNvSpPr txBox="1">
            <a:spLocks noGrp="1"/>
          </p:cNvSpPr>
          <p:nvPr/>
        </p:nvSpPr>
        <p:spPr bwMode="auto">
          <a:xfrm>
            <a:off x="6552915" y="6244167"/>
            <a:ext cx="2133652" cy="456595"/>
          </a:xfrm>
          <a:prstGeom prst="rect">
            <a:avLst/>
          </a:prstGeom>
          <a:noFill/>
          <a:ln w="9525">
            <a:noFill/>
            <a:miter lim="800000"/>
            <a:headEnd/>
            <a:tailEnd/>
          </a:ln>
        </p:spPr>
        <p:txBody>
          <a:bodyPr lIns="91432" tIns="45716" rIns="91432" bIns="45716" anchor="b"/>
          <a:lstStyle/>
          <a:p>
            <a:pPr algn="r" defTabSz="914076"/>
            <a:fld id="{BB8A308A-56B7-4AA6-BC9A-C060481C48D9}" type="slidenum">
              <a:rPr lang="tr-TR" altLang="en-US" sz="1200">
                <a:latin typeface="Garamond" pitchFamily="18" charset="0"/>
              </a:rPr>
              <a:pPr algn="r" defTabSz="914076"/>
              <a:t>4</a:t>
            </a:fld>
            <a:endParaRPr lang="tr-TR" altLang="en-US" sz="1200" dirty="0">
              <a:latin typeface="Garamond" pitchFamily="18" charset="0"/>
            </a:endParaRPr>
          </a:p>
        </p:txBody>
      </p:sp>
      <p:sp>
        <p:nvSpPr>
          <p:cNvPr id="6147" name="Rectangle 2"/>
          <p:cNvSpPr>
            <a:spLocks noGrp="1" noChangeArrowheads="1"/>
          </p:cNvSpPr>
          <p:nvPr>
            <p:ph type="title" idx="4294967295"/>
          </p:nvPr>
        </p:nvSpPr>
        <p:spPr/>
        <p:txBody>
          <a:bodyPr>
            <a:normAutofit fontScale="90000"/>
          </a:bodyPr>
          <a:lstStyle/>
          <a:p>
            <a:pPr defTabSz="883402"/>
            <a:r>
              <a:rPr lang="tr-TR" altLang="tr-TR" sz="3800" dirty="0" smtClean="0">
                <a:solidFill>
                  <a:srgbClr val="FF3300"/>
                </a:solidFill>
                <a:latin typeface="Franklin Gothic Medium" pitchFamily="34" charset="0"/>
              </a:rPr>
              <a:t>Sağlıklı Kariyer Kararları Verebilmek için Gerekenler:</a:t>
            </a:r>
          </a:p>
        </p:txBody>
      </p:sp>
      <p:graphicFrame>
        <p:nvGraphicFramePr>
          <p:cNvPr id="6148" name="Object 2"/>
          <p:cNvGraphicFramePr>
            <a:graphicFrameLocks noGrp="1" noChangeAspect="1"/>
          </p:cNvGraphicFramePr>
          <p:nvPr>
            <p:ph sz="half" idx="4294967295"/>
          </p:nvPr>
        </p:nvGraphicFramePr>
        <p:xfrm>
          <a:off x="6681618" y="3497037"/>
          <a:ext cx="1770807" cy="2409976"/>
        </p:xfrm>
        <a:graphic>
          <a:graphicData uri="http://schemas.openxmlformats.org/presentationml/2006/ole">
            <mc:AlternateContent xmlns:mc="http://schemas.openxmlformats.org/markup-compatibility/2006">
              <mc:Choice xmlns:v="urn:schemas-microsoft-com:vml" Requires="v">
                <p:oleObj spid="_x0000_s1030" name="Klip" r:id="rId3" imgW="2687246" imgH="3659072" progId="MS_ClipArt_Gallery.2">
                  <p:embed/>
                </p:oleObj>
              </mc:Choice>
              <mc:Fallback>
                <p:oleObj name="Klip" r:id="rId3" imgW="2687246" imgH="3659072"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618" y="3497037"/>
                        <a:ext cx="1770807" cy="240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8" name="Rectangle 4"/>
          <p:cNvSpPr>
            <a:spLocks noChangeArrowheads="1"/>
          </p:cNvSpPr>
          <p:nvPr/>
        </p:nvSpPr>
        <p:spPr bwMode="auto">
          <a:xfrm>
            <a:off x="773759" y="1988155"/>
            <a:ext cx="6121843" cy="1962068"/>
          </a:xfrm>
          <a:prstGeom prst="rect">
            <a:avLst/>
          </a:prstGeom>
          <a:noFill/>
          <a:ln w="9525">
            <a:noFill/>
            <a:miter lim="800000"/>
            <a:headEnd/>
            <a:tailEnd/>
          </a:ln>
        </p:spPr>
        <p:txBody>
          <a:bodyPr lIns="91432" tIns="45716" rIns="91432" bIns="45716">
            <a:spAutoFit/>
          </a:bodyPr>
          <a:lstStyle/>
          <a:p>
            <a:pPr marL="541391" indent="-541391" defTabSz="914076">
              <a:spcBef>
                <a:spcPct val="30000"/>
              </a:spcBef>
              <a:defRPr/>
            </a:pPr>
            <a:r>
              <a:rPr lang="tr-TR" sz="2400" b="1" dirty="0">
                <a:solidFill>
                  <a:srgbClr val="0000FF"/>
                </a:solidFill>
                <a:effectLst>
                  <a:outerShdw blurRad="38100" dist="38100" dir="2700000" algn="tl">
                    <a:srgbClr val="C0C0C0"/>
                  </a:outerShdw>
                </a:effectLst>
                <a:latin typeface="Tahoma" pitchFamily="34" charset="0"/>
                <a:ea typeface="ＭＳ Ｐゴシック" pitchFamily="-65" charset="-128"/>
              </a:rPr>
              <a:t>Bireysel Açıdan</a:t>
            </a:r>
          </a:p>
          <a:p>
            <a:pPr marL="541391" indent="-541391" defTabSz="914076">
              <a:spcBef>
                <a:spcPct val="30000"/>
              </a:spcBef>
              <a:buFontTx/>
              <a:buChar char="•"/>
              <a:defRPr/>
            </a:pPr>
            <a:r>
              <a:rPr lang="tr-TR" sz="2400" dirty="0">
                <a:effectLst>
                  <a:outerShdw blurRad="38100" dist="38100" dir="2700000" algn="tl">
                    <a:srgbClr val="C0C0C0"/>
                  </a:outerShdw>
                </a:effectLst>
                <a:latin typeface="Tahoma" pitchFamily="34" charset="0"/>
                <a:ea typeface="ＭＳ Ｐゴシック" pitchFamily="-65" charset="-128"/>
              </a:rPr>
              <a:t>Kendini Tanıma</a:t>
            </a:r>
          </a:p>
          <a:p>
            <a:pPr marL="541391" indent="-541391" defTabSz="914076">
              <a:spcBef>
                <a:spcPct val="30000"/>
              </a:spcBef>
              <a:buFontTx/>
              <a:buChar char="•"/>
              <a:defRPr/>
            </a:pPr>
            <a:r>
              <a:rPr lang="tr-TR" sz="2400" dirty="0">
                <a:effectLst>
                  <a:outerShdw blurRad="38100" dist="38100" dir="2700000" algn="tl">
                    <a:srgbClr val="C0C0C0"/>
                  </a:outerShdw>
                </a:effectLst>
                <a:latin typeface="Tahoma" pitchFamily="34" charset="0"/>
                <a:ea typeface="ＭＳ Ｐゴシック" pitchFamily="-65" charset="-128"/>
              </a:rPr>
              <a:t>Meslekleri ve işgücü piyasasını bilme</a:t>
            </a:r>
          </a:p>
          <a:p>
            <a:pPr marL="541391" indent="-541391" defTabSz="914076">
              <a:spcBef>
                <a:spcPct val="30000"/>
              </a:spcBef>
              <a:buFontTx/>
              <a:buChar char="•"/>
              <a:defRPr/>
            </a:pPr>
            <a:r>
              <a:rPr lang="tr-TR" sz="2400" dirty="0">
                <a:effectLst>
                  <a:outerShdw blurRad="38100" dist="38100" dir="2700000" algn="tl">
                    <a:srgbClr val="C0C0C0"/>
                  </a:outerShdw>
                </a:effectLst>
                <a:latin typeface="Tahoma" pitchFamily="34" charset="0"/>
                <a:ea typeface="ＭＳ Ｐゴシック" pitchFamily="-65" charset="-128"/>
              </a:rPr>
              <a:t>Uygun bir eşleme yapma</a:t>
            </a:r>
          </a:p>
        </p:txBody>
      </p:sp>
      <p:sp>
        <p:nvSpPr>
          <p:cNvPr id="6150" name="5 Slayt Numarası Yer Tutucusu"/>
          <p:cNvSpPr>
            <a:spLocks noGrp="1"/>
          </p:cNvSpPr>
          <p:nvPr>
            <p:ph type="sldNum" sz="quarter" idx="12"/>
          </p:nvPr>
        </p:nvSpPr>
        <p:spPr>
          <a:noFill/>
        </p:spPr>
        <p:txBody>
          <a:bodyPr/>
          <a:lstStyle/>
          <a:p>
            <a:fld id="{406F23E6-6D04-4941-89C8-8D64C67E22CC}" type="slidenum">
              <a:rPr lang="tr-TR" altLang="en-US" smtClean="0">
                <a:ea typeface="ＭＳ Ｐゴシック" pitchFamily="34" charset="-128"/>
              </a:rPr>
              <a:pPr/>
              <a:t>4</a:t>
            </a:fld>
            <a:endParaRPr lang="tr-TR" altLang="en-US" dirty="0" smtClean="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İçerik Yer Tutucusu"/>
          <p:cNvSpPr>
            <a:spLocks noGrp="1"/>
          </p:cNvSpPr>
          <p:nvPr>
            <p:ph idx="1"/>
          </p:nvPr>
        </p:nvSpPr>
        <p:spPr>
          <a:xfrm>
            <a:off x="583033" y="2468941"/>
            <a:ext cx="8229135" cy="4136571"/>
          </a:xfrm>
          <a:blipFill>
            <a:blip r:embed="rId2" cstate="print"/>
            <a:tile tx="0" ty="0" sx="100000" sy="100000" flip="none" algn="tl"/>
          </a:blipFill>
          <a:ln w="63500">
            <a:solidFill>
              <a:srgbClr val="C00000"/>
            </a:solidFill>
          </a:ln>
        </p:spPr>
        <p:txBody>
          <a:bodyPr/>
          <a:lstStyle/>
          <a:p>
            <a:pPr marL="0" indent="0">
              <a:buNone/>
              <a:defRPr/>
            </a:pPr>
            <a:r>
              <a:rPr lang="tr-TR" sz="2000" dirty="0" smtClean="0"/>
              <a:t>                         </a:t>
            </a:r>
            <a:r>
              <a:rPr lang="tr-TR" sz="2400" dirty="0" smtClean="0">
                <a:latin typeface="Comic Sans MS" pitchFamily="66" charset="0"/>
              </a:rPr>
              <a:t>Meslek </a:t>
            </a:r>
            <a:r>
              <a:rPr lang="tr-TR" sz="2400" dirty="0">
                <a:latin typeface="Comic Sans MS" pitchFamily="66" charset="0"/>
              </a:rPr>
              <a:t>Seçiminin Aşamaları</a:t>
            </a:r>
          </a:p>
          <a:p>
            <a:pPr>
              <a:defRPr/>
            </a:pPr>
            <a:r>
              <a:rPr lang="tr-TR" sz="2400" dirty="0">
                <a:latin typeface="Comic Sans MS" pitchFamily="66" charset="0"/>
              </a:rPr>
              <a:t>Yeteneklerin Tanınması</a:t>
            </a:r>
          </a:p>
          <a:p>
            <a:pPr>
              <a:defRPr/>
            </a:pPr>
            <a:r>
              <a:rPr lang="tr-TR" sz="2400" dirty="0">
                <a:latin typeface="Comic Sans MS" pitchFamily="66" charset="0"/>
              </a:rPr>
              <a:t>İlgilerin Tanınması</a:t>
            </a:r>
          </a:p>
          <a:p>
            <a:pPr>
              <a:defRPr/>
            </a:pPr>
            <a:r>
              <a:rPr lang="tr-TR" sz="2400" dirty="0">
                <a:latin typeface="Comic Sans MS" pitchFamily="66" charset="0"/>
              </a:rPr>
              <a:t>Meslekten Beklentiler</a:t>
            </a:r>
          </a:p>
          <a:p>
            <a:pPr>
              <a:defRPr/>
            </a:pPr>
            <a:r>
              <a:rPr lang="tr-TR" sz="2400" dirty="0" smtClean="0">
                <a:latin typeface="Comic Sans MS" pitchFamily="66" charset="0"/>
              </a:rPr>
              <a:t>Mesleklerin </a:t>
            </a:r>
            <a:r>
              <a:rPr lang="tr-TR" sz="2400" dirty="0">
                <a:latin typeface="Comic Sans MS" pitchFamily="66" charset="0"/>
              </a:rPr>
              <a:t>Özelliklerini Tanıma</a:t>
            </a:r>
          </a:p>
          <a:p>
            <a:pPr>
              <a:defRPr/>
            </a:pPr>
            <a:r>
              <a:rPr lang="tr-TR" sz="2400" dirty="0">
                <a:latin typeface="Comic Sans MS" pitchFamily="66" charset="0"/>
              </a:rPr>
              <a:t>Meslek Seçimiyle Neleri Belirleriz</a:t>
            </a:r>
          </a:p>
          <a:p>
            <a:pPr>
              <a:defRPr/>
            </a:pPr>
            <a:r>
              <a:rPr lang="tr-TR" sz="2400" dirty="0" smtClean="0">
                <a:latin typeface="Comic Sans MS" pitchFamily="66" charset="0"/>
              </a:rPr>
              <a:t>Karakterin Tanınması</a:t>
            </a:r>
          </a:p>
          <a:p>
            <a:pPr>
              <a:defRPr/>
            </a:pPr>
            <a:r>
              <a:rPr lang="tr-TR" sz="2400" dirty="0" err="1" smtClean="0">
                <a:latin typeface="Comic Sans MS" pitchFamily="66" charset="0"/>
              </a:rPr>
              <a:t>Melsek</a:t>
            </a:r>
            <a:r>
              <a:rPr lang="tr-TR" sz="2400" dirty="0" smtClean="0">
                <a:latin typeface="Comic Sans MS" pitchFamily="66" charset="0"/>
              </a:rPr>
              <a:t> </a:t>
            </a:r>
            <a:r>
              <a:rPr lang="tr-TR" sz="2400" dirty="0">
                <a:latin typeface="Comic Sans MS" pitchFamily="66" charset="0"/>
              </a:rPr>
              <a:t>Tercihinde Yapılabilecek Hatalar</a:t>
            </a:r>
          </a:p>
          <a:p>
            <a:pPr>
              <a:defRPr/>
            </a:pPr>
            <a:r>
              <a:rPr lang="tr-TR" sz="2400" dirty="0">
                <a:latin typeface="Comic Sans MS" pitchFamily="66" charset="0"/>
              </a:rPr>
              <a:t>Mesleklerin Gerektirdiği Özelliklere Örnekler</a:t>
            </a:r>
          </a:p>
          <a:p>
            <a:pPr>
              <a:defRPr/>
            </a:pPr>
            <a:endParaRPr lang="tr-TR" sz="2400" dirty="0"/>
          </a:p>
        </p:txBody>
      </p:sp>
      <p:sp>
        <p:nvSpPr>
          <p:cNvPr id="4" name="7 Yukarı Şerit"/>
          <p:cNvSpPr/>
          <p:nvPr/>
        </p:nvSpPr>
        <p:spPr>
          <a:xfrm>
            <a:off x="251201" y="80131"/>
            <a:ext cx="8892800" cy="1800678"/>
          </a:xfrm>
          <a:prstGeom prst="ribbon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3600" b="1" dirty="0">
                <a:solidFill>
                  <a:schemeClr val="accent6">
                    <a:lumMod val="50000"/>
                  </a:schemeClr>
                </a:solidFill>
                <a:latin typeface="Comic Sans MS" pitchFamily="66" charset="0"/>
              </a:rPr>
              <a:t>MESLEK SEÇİMİ</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457433" y="686405"/>
            <a:ext cx="8229134" cy="5444370"/>
          </a:xfrm>
        </p:spPr>
        <p:txBody>
          <a:bodyPr/>
          <a:lstStyle/>
          <a:p>
            <a:pPr marL="0" indent="0">
              <a:buNone/>
            </a:pPr>
            <a:r>
              <a:rPr lang="tr-TR" sz="3900" dirty="0" smtClean="0"/>
              <a:t>MESLEK EN GENEL ANLAMDA YAŞAM BOYU YAPILAN FAALİYETLER BÜTÜNÜDÜR…</a:t>
            </a:r>
          </a:p>
        </p:txBody>
      </p:sp>
      <p:sp>
        <p:nvSpPr>
          <p:cNvPr id="10243" name="Slayt Numarası Yer Tutucusu 3"/>
          <p:cNvSpPr>
            <a:spLocks noGrp="1"/>
          </p:cNvSpPr>
          <p:nvPr>
            <p:ph type="sldNum" sz="quarter" idx="12"/>
          </p:nvPr>
        </p:nvSpPr>
        <p:spPr>
          <a:noFill/>
        </p:spPr>
        <p:txBody>
          <a:bodyPr/>
          <a:lstStyle/>
          <a:p>
            <a:fld id="{9ADD73E6-855A-4657-920B-59DA0DD4B115}" type="slidenum">
              <a:rPr lang="tr-TR" altLang="en-US" smtClean="0">
                <a:ea typeface="ＭＳ Ｐゴシック" pitchFamily="34" charset="-128"/>
              </a:rPr>
              <a:pPr/>
              <a:t>6</a:t>
            </a:fld>
            <a:endParaRPr lang="tr-TR" altLang="en-US" smtClean="0">
              <a:ea typeface="ＭＳ Ｐゴシック" pitchFamily="34" charset="-128"/>
            </a:endParaRPr>
          </a:p>
        </p:txBody>
      </p:sp>
      <p:pic>
        <p:nvPicPr>
          <p:cNvPr id="10244" name="Picture 2" descr="C:\Users\kullanıcı\Desktop\944977_çalışmak-para-iş-kadın-karikatür-kariyer.jpg"/>
          <p:cNvPicPr>
            <a:picLocks noChangeAspect="1" noChangeArrowheads="1"/>
          </p:cNvPicPr>
          <p:nvPr/>
        </p:nvPicPr>
        <p:blipFill>
          <a:blip r:embed="rId2" cstate="print"/>
          <a:srcRect/>
          <a:stretch>
            <a:fillRect/>
          </a:stretch>
        </p:blipFill>
        <p:spPr bwMode="auto">
          <a:xfrm>
            <a:off x="4220785" y="3429001"/>
            <a:ext cx="3794365" cy="274259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tr-TR" kern="10" dirty="0" smtClean="0">
                <a:ln w="9525">
                  <a:solidFill>
                    <a:srgbClr val="000000"/>
                  </a:solidFill>
                  <a:round/>
                  <a:headEnd/>
                  <a:tailEnd/>
                </a:ln>
                <a:solidFill>
                  <a:srgbClr val="00FFFF"/>
                </a:solidFill>
                <a:latin typeface="Impact"/>
              </a:rPr>
              <a:t/>
            </a:r>
            <a:br>
              <a:rPr lang="tr-TR" kern="10" dirty="0" smtClean="0">
                <a:ln w="9525">
                  <a:solidFill>
                    <a:srgbClr val="000000"/>
                  </a:solidFill>
                  <a:round/>
                  <a:headEnd/>
                  <a:tailEnd/>
                </a:ln>
                <a:solidFill>
                  <a:srgbClr val="00FFFF"/>
                </a:solidFill>
                <a:latin typeface="Impact"/>
              </a:rPr>
            </a:br>
            <a:r>
              <a:rPr lang="tr-TR" kern="10" dirty="0" smtClean="0">
                <a:ln w="9525">
                  <a:solidFill>
                    <a:srgbClr val="000000"/>
                  </a:solidFill>
                  <a:round/>
                  <a:headEnd/>
                  <a:tailEnd/>
                </a:ln>
                <a:solidFill>
                  <a:srgbClr val="00FFFF"/>
                </a:solidFill>
                <a:latin typeface="Impact"/>
              </a:rPr>
              <a:t/>
            </a:r>
            <a:br>
              <a:rPr lang="tr-TR" kern="10" dirty="0" smtClean="0">
                <a:ln w="9525">
                  <a:solidFill>
                    <a:srgbClr val="000000"/>
                  </a:solidFill>
                  <a:round/>
                  <a:headEnd/>
                  <a:tailEnd/>
                </a:ln>
                <a:solidFill>
                  <a:srgbClr val="00FFFF"/>
                </a:solidFill>
                <a:latin typeface="Impact"/>
              </a:rPr>
            </a:br>
            <a:r>
              <a:rPr lang="tr-TR" sz="3600" kern="10" dirty="0">
                <a:ln w="9525">
                  <a:solidFill>
                    <a:srgbClr val="000000"/>
                  </a:solidFill>
                  <a:round/>
                  <a:headEnd/>
                  <a:tailEnd/>
                </a:ln>
                <a:solidFill>
                  <a:srgbClr val="7030A0"/>
                </a:solidFill>
                <a:latin typeface="Comic Sans MS" pitchFamily="66" charset="0"/>
              </a:rPr>
              <a:t> </a:t>
            </a:r>
            <a:br>
              <a:rPr lang="tr-TR" sz="3600" kern="10" dirty="0">
                <a:ln w="9525">
                  <a:solidFill>
                    <a:srgbClr val="000000"/>
                  </a:solidFill>
                  <a:round/>
                  <a:headEnd/>
                  <a:tailEnd/>
                </a:ln>
                <a:solidFill>
                  <a:srgbClr val="7030A0"/>
                </a:solidFill>
                <a:latin typeface="Comic Sans MS" pitchFamily="66" charset="0"/>
              </a:rPr>
            </a:br>
            <a:endParaRPr lang="tr-TR" sz="3600" dirty="0">
              <a:solidFill>
                <a:srgbClr val="7030A0"/>
              </a:solidFill>
              <a:latin typeface="Comic Sans MS" pitchFamily="66" charset="0"/>
            </a:endParaRPr>
          </a:p>
        </p:txBody>
      </p:sp>
      <p:pic>
        <p:nvPicPr>
          <p:cNvPr id="6" name="5 İçerik Yer Tutucusu" descr="imagesCAITLWQ7.jpg"/>
          <p:cNvPicPr>
            <a:picLocks noGrp="1" noChangeAspect="1"/>
          </p:cNvPicPr>
          <p:nvPr>
            <p:ph idx="1"/>
          </p:nvPr>
        </p:nvPicPr>
        <p:blipFill>
          <a:blip r:embed="rId2" cstate="print"/>
          <a:stretch>
            <a:fillRect/>
          </a:stretch>
        </p:blipFill>
        <p:spPr>
          <a:xfrm>
            <a:off x="323529" y="692696"/>
            <a:ext cx="1847850" cy="2466975"/>
          </a:xfr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7" name="6 Resim" descr="imagesCAJAKBYZ.jpg"/>
          <p:cNvPicPr>
            <a:picLocks noChangeAspect="1"/>
          </p:cNvPicPr>
          <p:nvPr/>
        </p:nvPicPr>
        <p:blipFill>
          <a:blip r:embed="rId3" cstate="print"/>
          <a:stretch>
            <a:fillRect/>
          </a:stretch>
        </p:blipFill>
        <p:spPr>
          <a:xfrm>
            <a:off x="7296150" y="1700809"/>
            <a:ext cx="1847850" cy="246697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8" name="7 Resim" descr="imagesCALMXL3E.jpg"/>
          <p:cNvPicPr>
            <a:picLocks noChangeAspect="1"/>
          </p:cNvPicPr>
          <p:nvPr/>
        </p:nvPicPr>
        <p:blipFill>
          <a:blip r:embed="rId4" cstate="print"/>
          <a:stretch>
            <a:fillRect/>
          </a:stretch>
        </p:blipFill>
        <p:spPr>
          <a:xfrm>
            <a:off x="4499992" y="1988840"/>
            <a:ext cx="1847850" cy="246697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9" name="8 Resim" descr="imagesCAQARHS9.jpg"/>
          <p:cNvPicPr>
            <a:picLocks noChangeAspect="1"/>
          </p:cNvPicPr>
          <p:nvPr/>
        </p:nvPicPr>
        <p:blipFill>
          <a:blip r:embed="rId5" cstate="print"/>
          <a:stretch>
            <a:fillRect/>
          </a:stretch>
        </p:blipFill>
        <p:spPr>
          <a:xfrm>
            <a:off x="1979713" y="2276873"/>
            <a:ext cx="1800225" cy="2543175"/>
          </a:xfrm>
          <a:prstGeom prst="rect">
            <a:avLst/>
          </a:pr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pic>
      <p:pic>
        <p:nvPicPr>
          <p:cNvPr id="10" name="9 Resim" descr="imagesCAPIGR01.jpg"/>
          <p:cNvPicPr>
            <a:picLocks noChangeAspect="1"/>
          </p:cNvPicPr>
          <p:nvPr/>
        </p:nvPicPr>
        <p:blipFill>
          <a:blip r:embed="rId6" cstate="print"/>
          <a:stretch>
            <a:fillRect/>
          </a:stretch>
        </p:blipFill>
        <p:spPr>
          <a:xfrm>
            <a:off x="6012161" y="3861049"/>
            <a:ext cx="1809750" cy="252412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11" name="10 Resim" descr="imagesCAYBQ21W.jpg"/>
          <p:cNvPicPr>
            <a:picLocks noChangeAspect="1"/>
          </p:cNvPicPr>
          <p:nvPr/>
        </p:nvPicPr>
        <p:blipFill>
          <a:blip r:embed="rId7" cstate="print"/>
          <a:stretch>
            <a:fillRect/>
          </a:stretch>
        </p:blipFill>
        <p:spPr>
          <a:xfrm>
            <a:off x="3275856" y="4005065"/>
            <a:ext cx="1847850" cy="246697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sp>
        <p:nvSpPr>
          <p:cNvPr id="12" name="11 Akış Çizelgesi: Çok Sayıda Belge"/>
          <p:cNvSpPr/>
          <p:nvPr/>
        </p:nvSpPr>
        <p:spPr>
          <a:xfrm>
            <a:off x="4103440" y="0"/>
            <a:ext cx="5040560" cy="1656184"/>
          </a:xfrm>
          <a:prstGeom prst="flowChartMultidocument">
            <a:avLst/>
          </a:prstGeom>
          <a:solidFill>
            <a:schemeClr val="bg1"/>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800" kern="10" dirty="0">
                <a:ln w="9525">
                  <a:solidFill>
                    <a:srgbClr val="000000"/>
                  </a:solidFill>
                  <a:round/>
                  <a:headEnd/>
                  <a:tailEnd/>
                </a:ln>
                <a:solidFill>
                  <a:srgbClr val="7030A0"/>
                </a:solidFill>
                <a:latin typeface="Comic Sans MS" pitchFamily="66" charset="0"/>
              </a:rPr>
              <a:t>Meslek Seçmek; Hayat Biçimini Seçmektir. </a:t>
            </a:r>
            <a:endParaRPr lang="tr-TR" sz="2800" dirty="0">
              <a:solidFill>
                <a:srgbClr val="7030A0"/>
              </a:solidFil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tr-TR"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a:r>
            <a:br>
              <a:rPr lang="tr-TR"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br>
            <a:endParaRPr lang="tr-TR" dirty="0"/>
          </a:p>
        </p:txBody>
      </p:sp>
      <p:sp>
        <p:nvSpPr>
          <p:cNvPr id="12291" name="2 İçerik Yer Tutucusu"/>
          <p:cNvSpPr>
            <a:spLocks noGrp="1"/>
          </p:cNvSpPr>
          <p:nvPr>
            <p:ph idx="1"/>
          </p:nvPr>
        </p:nvSpPr>
        <p:spPr>
          <a:xfrm>
            <a:off x="457434" y="1599595"/>
            <a:ext cx="8686567" cy="4531179"/>
          </a:xfrm>
        </p:spPr>
        <p:txBody>
          <a:bodyPr/>
          <a:lstStyle/>
          <a:p>
            <a:pPr>
              <a:lnSpc>
                <a:spcPct val="90000"/>
              </a:lnSpc>
              <a:buFont typeface="Wingdings" pitchFamily="2" charset="2"/>
              <a:buNone/>
            </a:pPr>
            <a:endParaRPr lang="tr-TR" sz="2400" dirty="0" smtClean="0">
              <a:latin typeface="Comic Sans MS" pitchFamily="66" charset="0"/>
            </a:endParaRPr>
          </a:p>
          <a:p>
            <a:pPr>
              <a:lnSpc>
                <a:spcPct val="90000"/>
              </a:lnSpc>
              <a:buFont typeface="Wingdings" pitchFamily="2" charset="2"/>
              <a:buNone/>
            </a:pPr>
            <a:endParaRPr lang="tr-TR" sz="2400" dirty="0" smtClean="0">
              <a:latin typeface="Comic Sans MS" pitchFamily="66" charset="0"/>
            </a:endParaRPr>
          </a:p>
        </p:txBody>
      </p:sp>
      <p:pic>
        <p:nvPicPr>
          <p:cNvPr id="12292" name="3 Resim" descr="14993-S6-mutsuz_adam.jpg"/>
          <p:cNvPicPr>
            <a:picLocks noChangeAspect="1"/>
          </p:cNvPicPr>
          <p:nvPr/>
        </p:nvPicPr>
        <p:blipFill>
          <a:blip r:embed="rId2" cstate="print"/>
          <a:srcRect/>
          <a:stretch>
            <a:fillRect/>
          </a:stretch>
        </p:blipFill>
        <p:spPr bwMode="auto">
          <a:xfrm>
            <a:off x="1" y="2375203"/>
            <a:ext cx="5076726" cy="4482797"/>
          </a:xfrm>
          <a:prstGeom prst="rect">
            <a:avLst/>
          </a:prstGeom>
          <a:noFill/>
          <a:ln w="9525">
            <a:noFill/>
            <a:miter lim="800000"/>
            <a:headEnd/>
            <a:tailEnd/>
          </a:ln>
        </p:spPr>
      </p:pic>
      <p:sp>
        <p:nvSpPr>
          <p:cNvPr id="5" name="4 Bulut Belirtme Çizgisi"/>
          <p:cNvSpPr/>
          <p:nvPr/>
        </p:nvSpPr>
        <p:spPr>
          <a:xfrm>
            <a:off x="1259103" y="548822"/>
            <a:ext cx="5617893" cy="37162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90000"/>
              </a:lnSpc>
              <a:buFont typeface="Wingdings" pitchFamily="2" charset="2"/>
              <a:buNone/>
              <a:defRPr/>
            </a:pPr>
            <a:endParaRPr lang="tr-TR" dirty="0">
              <a:solidFill>
                <a:schemeClr val="accent6">
                  <a:lumMod val="50000"/>
                </a:schemeClr>
              </a:solidFill>
              <a:latin typeface="Comic Sans MS" pitchFamily="66" charset="0"/>
            </a:endParaRPr>
          </a:p>
          <a:p>
            <a:pPr>
              <a:lnSpc>
                <a:spcPct val="90000"/>
              </a:lnSpc>
              <a:buFont typeface="Wingdings" pitchFamily="2" charset="2"/>
              <a:buNone/>
              <a:defRPr/>
            </a:pPr>
            <a:endParaRPr lang="tr-TR" dirty="0">
              <a:solidFill>
                <a:schemeClr val="accent6">
                  <a:lumMod val="50000"/>
                </a:schemeClr>
              </a:solidFill>
              <a:latin typeface="Comic Sans MS" pitchFamily="66" charset="0"/>
            </a:endParaRPr>
          </a:p>
          <a:p>
            <a:pPr>
              <a:lnSpc>
                <a:spcPct val="90000"/>
              </a:lnSpc>
              <a:buFont typeface="Wingdings" pitchFamily="2" charset="2"/>
              <a:buNone/>
              <a:defRPr/>
            </a:pPr>
            <a:endParaRPr lang="tr-TR" dirty="0">
              <a:solidFill>
                <a:schemeClr val="accent6">
                  <a:lumMod val="50000"/>
                </a:schemeClr>
              </a:solidFill>
              <a:latin typeface="Comic Sans MS" pitchFamily="66" charset="0"/>
            </a:endParaRPr>
          </a:p>
          <a:p>
            <a:pPr>
              <a:lnSpc>
                <a:spcPct val="90000"/>
              </a:lnSpc>
              <a:buFont typeface="Wingdings" pitchFamily="2" charset="2"/>
              <a:buNone/>
              <a:defRPr/>
            </a:pPr>
            <a:r>
              <a:rPr lang="tr-TR" sz="2000" dirty="0">
                <a:solidFill>
                  <a:schemeClr val="accent6">
                    <a:lumMod val="50000"/>
                  </a:schemeClr>
                </a:solidFill>
                <a:latin typeface="Comic Sans MS" pitchFamily="66" charset="0"/>
              </a:rPr>
              <a:t>Birçok insan seçmiş olduğu mesleğin getireceği hayat biçimini bilmediği ve incelemediği için başarısız,</a:t>
            </a:r>
            <a:br>
              <a:rPr lang="tr-TR" sz="2000" dirty="0">
                <a:solidFill>
                  <a:schemeClr val="accent6">
                    <a:lumMod val="50000"/>
                  </a:schemeClr>
                </a:solidFill>
                <a:latin typeface="Comic Sans MS" pitchFamily="66" charset="0"/>
              </a:rPr>
            </a:br>
            <a:r>
              <a:rPr lang="tr-TR" sz="2000" dirty="0">
                <a:solidFill>
                  <a:schemeClr val="accent6">
                    <a:lumMod val="50000"/>
                  </a:schemeClr>
                </a:solidFill>
                <a:latin typeface="Comic Sans MS" pitchFamily="66" charset="0"/>
              </a:rPr>
              <a:t>verimsiz ve mutsuz olmaktadır.</a:t>
            </a:r>
          </a:p>
          <a:p>
            <a:pPr>
              <a:lnSpc>
                <a:spcPct val="90000"/>
              </a:lnSpc>
              <a:buFont typeface="Wingdings" pitchFamily="2" charset="2"/>
              <a:buNone/>
              <a:defRPr/>
            </a:pPr>
            <a:r>
              <a:rPr lang="tr-TR" sz="2000" dirty="0">
                <a:solidFill>
                  <a:schemeClr val="accent6">
                    <a:lumMod val="50000"/>
                  </a:schemeClr>
                </a:solidFill>
                <a:latin typeface="Comic Sans MS" pitchFamily="66" charset="0"/>
              </a:rPr>
              <a:t>   Bu sonucu yaşamamak için her bireyin cevaplaması gereken bazı soruları olmalıdır!</a:t>
            </a:r>
            <a:r>
              <a:rPr lang="tr-TR" dirty="0"/>
              <a:t/>
            </a:r>
            <a:br>
              <a:rPr lang="tr-TR" dirty="0"/>
            </a:br>
            <a:endParaRPr lang="tr-TR" dirty="0"/>
          </a:p>
          <a:p>
            <a:pPr>
              <a:defRPr/>
            </a:pPr>
            <a:endParaRPr lang="tr-TR" dirty="0"/>
          </a:p>
        </p:txBody>
      </p:sp>
      <p:sp>
        <p:nvSpPr>
          <p:cNvPr id="6" name="5 Dikdörtgen"/>
          <p:cNvSpPr/>
          <p:nvPr/>
        </p:nvSpPr>
        <p:spPr>
          <a:xfrm>
            <a:off x="6119372" y="3240296"/>
            <a:ext cx="269979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3200" b="1" kern="10" dirty="0">
                <a:ln w="9525">
                  <a:solidFill>
                    <a:srgbClr val="CC99FF"/>
                  </a:solidFill>
                  <a:round/>
                  <a:headEnd/>
                  <a:tailEnd/>
                </a:ln>
                <a:gradFill rotWithShape="0">
                  <a:gsLst>
                    <a:gs pos="0">
                      <a:srgbClr val="6600CC"/>
                    </a:gs>
                    <a:gs pos="100000">
                      <a:srgbClr val="CC00CC"/>
                    </a:gs>
                  </a:gsLst>
                  <a:lin ang="5400000" scaled="1"/>
                </a:gradFill>
                <a:latin typeface="Comic Sans MS" pitchFamily="66" charset="0"/>
              </a:rPr>
              <a:t>Doğru Tercih İyi Bir Yaşamın Başlangıcıdır </a:t>
            </a:r>
            <a:r>
              <a:rPr lang="tr-TR" sz="3200" b="1" kern="10" dirty="0">
                <a:ln w="9525">
                  <a:solidFill>
                    <a:srgbClr val="CC99FF"/>
                  </a:solidFill>
                  <a:round/>
                  <a:headEnd/>
                  <a:tailEnd/>
                </a:ln>
                <a:gradFill rotWithShape="0">
                  <a:gsLst>
                    <a:gs pos="0">
                      <a:srgbClr val="6600CC"/>
                    </a:gs>
                    <a:gs pos="100000">
                      <a:srgbClr val="CC00CC"/>
                    </a:gs>
                  </a:gsLst>
                  <a:lin ang="5400000" scaled="1"/>
                </a:gradFill>
                <a:latin typeface="Impact"/>
              </a:rPr>
              <a:t/>
            </a:r>
            <a:br>
              <a:rPr lang="tr-TR" sz="3200" b="1" kern="10" dirty="0">
                <a:ln w="9525">
                  <a:solidFill>
                    <a:srgbClr val="CC99FF"/>
                  </a:solidFill>
                  <a:round/>
                  <a:headEnd/>
                  <a:tailEnd/>
                </a:ln>
                <a:gradFill rotWithShape="0">
                  <a:gsLst>
                    <a:gs pos="0">
                      <a:srgbClr val="6600CC"/>
                    </a:gs>
                    <a:gs pos="100000">
                      <a:srgbClr val="CC00CC"/>
                    </a:gs>
                  </a:gsLst>
                  <a:lin ang="5400000" scaled="1"/>
                </a:gradFill>
                <a:latin typeface="Impact"/>
              </a:rPr>
            </a:br>
            <a:endParaRPr lang="tr-TR" sz="3200" b="1"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idx="1"/>
          </p:nvPr>
        </p:nvSpPr>
        <p:spPr/>
        <p:txBody>
          <a:bodyPr/>
          <a:lstStyle/>
          <a:p>
            <a:r>
              <a:rPr lang="tr-TR" sz="3100" b="1" dirty="0" smtClean="0">
                <a:solidFill>
                  <a:srgbClr val="C00000"/>
                </a:solidFill>
                <a:latin typeface="Comic Sans MS" pitchFamily="66" charset="0"/>
              </a:rPr>
              <a:t>Bu meslek beklentilerimi karşılayacak mı? </a:t>
            </a:r>
          </a:p>
          <a:p>
            <a:r>
              <a:rPr lang="tr-TR" sz="3100" b="1" dirty="0" smtClean="0">
                <a:solidFill>
                  <a:srgbClr val="C00000"/>
                </a:solidFill>
                <a:latin typeface="Comic Sans MS" pitchFamily="66" charset="0"/>
              </a:rPr>
              <a:t>Seçeceğim meslek ilgi ve yeteneklerime uygun mu?    </a:t>
            </a:r>
          </a:p>
          <a:p>
            <a:r>
              <a:rPr lang="tr-TR" sz="3100" b="1" dirty="0" smtClean="0">
                <a:solidFill>
                  <a:srgbClr val="C00000"/>
                </a:solidFill>
                <a:latin typeface="Comic Sans MS" pitchFamily="66" charset="0"/>
              </a:rPr>
              <a:t>Bu mesleğin bana getireceği yaşam biçimi beni mutlu edecek mi? </a:t>
            </a:r>
          </a:p>
          <a:p>
            <a:pPr>
              <a:buFont typeface="Wingdings" pitchFamily="2" charset="2"/>
              <a:buNone/>
            </a:pPr>
            <a:r>
              <a:rPr lang="tr-TR" sz="3100" b="1" dirty="0" smtClean="0">
                <a:latin typeface="Comic Sans MS" pitchFamily="66" charset="0"/>
              </a:rPr>
              <a:t>   gibi sorular cevaplanmalıdır.</a:t>
            </a:r>
            <a:endParaRPr lang="tr-TR" sz="3100" dirty="0" smtClean="0">
              <a:latin typeface="Comic Sans MS" pitchFamily="66" charset="0"/>
            </a:endParaRPr>
          </a:p>
        </p:txBody>
      </p:sp>
      <p:sp>
        <p:nvSpPr>
          <p:cNvPr id="4" name="3 Köşeleri Yuvarlanmış Dikdörtgen Belirtme Çizgisi"/>
          <p:cNvSpPr/>
          <p:nvPr/>
        </p:nvSpPr>
        <p:spPr>
          <a:xfrm>
            <a:off x="3235633" y="0"/>
            <a:ext cx="5328592" cy="1368152"/>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3200" b="1" kern="10" dirty="0">
                <a:ln w="12700">
                  <a:solidFill>
                    <a:srgbClr val="3333CC"/>
                  </a:solidFill>
                  <a:round/>
                  <a:headEnd/>
                  <a:tailEnd/>
                </a:ln>
                <a:solidFill>
                  <a:schemeClr val="accent6">
                    <a:lumMod val="50000"/>
                  </a:schemeClr>
                </a:solidFill>
                <a:latin typeface="Comic Sans MS" pitchFamily="66" charset="0"/>
              </a:rPr>
              <a:t>Bilinçli bir seçim  İçin</a:t>
            </a:r>
            <a:br>
              <a:rPr lang="tr-TR" sz="3200" b="1" kern="10" dirty="0">
                <a:ln w="12700">
                  <a:solidFill>
                    <a:srgbClr val="3333CC"/>
                  </a:solidFill>
                  <a:round/>
                  <a:headEnd/>
                  <a:tailEnd/>
                </a:ln>
                <a:solidFill>
                  <a:schemeClr val="accent6">
                    <a:lumMod val="50000"/>
                  </a:schemeClr>
                </a:solidFill>
                <a:latin typeface="Comic Sans MS" pitchFamily="66" charset="0"/>
              </a:rPr>
            </a:br>
            <a:endParaRPr lang="tr-TR" sz="3200" b="1" dirty="0">
              <a:solidFill>
                <a:schemeClr val="accent6">
                  <a:lumMod val="50000"/>
                </a:schemeClr>
              </a:solidFill>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137</TotalTime>
  <Words>779</Words>
  <Application>Microsoft Office PowerPoint</Application>
  <PresentationFormat>Ekran Gösterisi (4:3)</PresentationFormat>
  <Paragraphs>204</Paragraphs>
  <Slides>32</Slides>
  <Notes>1</Notes>
  <HiddenSlides>0</HiddenSlides>
  <MMClips>0</MMClips>
  <ScaleCrop>false</ScaleCrop>
  <HeadingPairs>
    <vt:vector size="8" baseType="variant">
      <vt:variant>
        <vt:lpstr>Kullanılan Yazı Tipleri</vt:lpstr>
      </vt:variant>
      <vt:variant>
        <vt:i4>13</vt:i4>
      </vt:variant>
      <vt:variant>
        <vt:lpstr>Tema</vt:lpstr>
      </vt:variant>
      <vt:variant>
        <vt:i4>1</vt:i4>
      </vt:variant>
      <vt:variant>
        <vt:lpstr>Eklenmiş OLE Hizmet Programları</vt:lpstr>
      </vt:variant>
      <vt:variant>
        <vt:i4>1</vt:i4>
      </vt:variant>
      <vt:variant>
        <vt:lpstr>Slayt Başlıkları</vt:lpstr>
      </vt:variant>
      <vt:variant>
        <vt:i4>32</vt:i4>
      </vt:variant>
    </vt:vector>
  </HeadingPairs>
  <TitlesOfParts>
    <vt:vector size="47" baseType="lpstr">
      <vt:lpstr>ＭＳ Ｐゴシック</vt:lpstr>
      <vt:lpstr>Arial</vt:lpstr>
      <vt:lpstr>Arial Black</vt:lpstr>
      <vt:lpstr>Calibri</vt:lpstr>
      <vt:lpstr>Comic Sans MS</vt:lpstr>
      <vt:lpstr>Franklin Gothic Medium</vt:lpstr>
      <vt:lpstr>Garamond</vt:lpstr>
      <vt:lpstr>Impact</vt:lpstr>
      <vt:lpstr>ITC Zapf Dingbats</vt:lpstr>
      <vt:lpstr>Tahoma</vt:lpstr>
      <vt:lpstr>Times New Roman</vt:lpstr>
      <vt:lpstr>Wingdings</vt:lpstr>
      <vt:lpstr>Wingdings 2</vt:lpstr>
      <vt:lpstr>Ofis Teması</vt:lpstr>
      <vt:lpstr>Klip</vt:lpstr>
      <vt:lpstr>KARİYER PLANLAMA VE MESLEK SEÇİMİ</vt:lpstr>
      <vt:lpstr>Kariyer Nedir?</vt:lpstr>
      <vt:lpstr>Kariyer Planlaması neden önemlidir?</vt:lpstr>
      <vt:lpstr>Sağlıklı Kariyer Kararları Verebilmek için Gerekenler:</vt:lpstr>
      <vt:lpstr>PowerPoint Sunusu</vt:lpstr>
      <vt:lpstr>PowerPoint Sunusu</vt:lpstr>
      <vt:lpstr>    </vt:lpstr>
      <vt:lpstr> </vt:lpstr>
      <vt:lpstr>PowerPoint Sunusu</vt:lpstr>
      <vt:lpstr>GELECEĞİNİZİ HAYAL EDİN</vt:lpstr>
      <vt:lpstr>MESLEK SEÇİMİNİN AŞAMALARI</vt:lpstr>
      <vt:lpstr>PowerPoint Sunusu</vt:lpstr>
      <vt:lpstr>PowerPoint Sunusu</vt:lpstr>
      <vt:lpstr>PowerPoint Sunusu</vt:lpstr>
      <vt:lpstr>İLGİLER VE MESLEK SEÇİMİ</vt:lpstr>
      <vt:lpstr> MESLEKTEN BEKLENTİLER</vt:lpstr>
      <vt:lpstr>PowerPoint Sunusu</vt:lpstr>
      <vt:lpstr>KARAKTERİN TANINMASI</vt:lpstr>
      <vt:lpstr>MESLEKLERİN ÖZELLİKLERİNİ TANIMA</vt:lpstr>
      <vt:lpstr>PowerPoint Sunusu</vt:lpstr>
      <vt:lpstr>MESLEK SEÇİMİYLE NELERİ  BELİRLERİZ?</vt:lpstr>
      <vt:lpstr>İSTEK VE ÖZELLİKLERİNİZLE  MESLEĞİN ŞARTLARI UYUŞUYOR MU?</vt:lpstr>
      <vt:lpstr>PowerPoint Sunusu</vt:lpstr>
      <vt:lpstr>PowerPoint Sunusu</vt:lpstr>
      <vt:lpstr>MESLEKLERİN GEREKTİRDİĞİ ÖZELLİKLERE ÖRNEKLER</vt:lpstr>
      <vt:lpstr>Mühendislik Bilimleri</vt:lpstr>
      <vt:lpstr>Tıbbi Bilimler</vt:lpstr>
      <vt:lpstr>Sosyal Bilimler</vt:lpstr>
      <vt:lpstr>İktisadi İdari Bilimler</vt:lpstr>
      <vt:lpstr>Öğretmenlik</vt:lpstr>
      <vt:lpstr>Mutlu olmayı becerebilmek...</vt:lpstr>
      <vt:lpstr>HEDEFLERİNİZİ GERÇEKLEŞTİRMENİZ  UMUDUYLA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kullanıcı</dc:creator>
  <cp:lastModifiedBy>Windows User</cp:lastModifiedBy>
  <cp:revision>24</cp:revision>
  <dcterms:created xsi:type="dcterms:W3CDTF">2016-03-08T08:29:59Z</dcterms:created>
  <dcterms:modified xsi:type="dcterms:W3CDTF">2024-02-19T10:52:53Z</dcterms:modified>
</cp:coreProperties>
</file>